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305" r:id="rId2"/>
    <p:sldId id="317" r:id="rId3"/>
    <p:sldId id="359" r:id="rId4"/>
    <p:sldId id="325" r:id="rId5"/>
    <p:sldId id="330" r:id="rId6"/>
    <p:sldId id="326" r:id="rId7"/>
    <p:sldId id="347" r:id="rId8"/>
    <p:sldId id="349" r:id="rId9"/>
    <p:sldId id="350" r:id="rId10"/>
    <p:sldId id="328" r:id="rId11"/>
    <p:sldId id="361" r:id="rId12"/>
    <p:sldId id="329" r:id="rId13"/>
    <p:sldId id="332" r:id="rId14"/>
    <p:sldId id="371" r:id="rId15"/>
    <p:sldId id="362" r:id="rId16"/>
    <p:sldId id="363" r:id="rId17"/>
    <p:sldId id="370" r:id="rId18"/>
    <p:sldId id="364" r:id="rId19"/>
    <p:sldId id="365" r:id="rId20"/>
    <p:sldId id="366" r:id="rId21"/>
    <p:sldId id="367" r:id="rId22"/>
    <p:sldId id="369" r:id="rId23"/>
    <p:sldId id="368" r:id="rId24"/>
    <p:sldId id="384" r:id="rId25"/>
    <p:sldId id="383" r:id="rId26"/>
    <p:sldId id="333" r:id="rId27"/>
    <p:sldId id="381" r:id="rId28"/>
    <p:sldId id="382" r:id="rId29"/>
    <p:sldId id="331"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EB2BF-C0DE-45F1-8717-81283C786B21}" type="datetimeFigureOut">
              <a:rPr lang="pl-PL" smtClean="0"/>
              <a:t>14.08.2025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B5963-1E79-4897-B7A4-58B929363B8C}" type="slidenum">
              <a:rPr lang="pl-PL" smtClean="0"/>
              <a:t>‹#›</a:t>
            </a:fld>
            <a:endParaRPr lang="pl-PL"/>
          </a:p>
        </p:txBody>
      </p:sp>
    </p:spTree>
    <p:extLst>
      <p:ext uri="{BB962C8B-B14F-4D97-AF65-F5344CB8AC3E}">
        <p14:creationId xmlns:p14="http://schemas.microsoft.com/office/powerpoint/2010/main" val="317986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a:p>
            <a:endParaRPr lang="pl-PL" b="1" dirty="0"/>
          </a:p>
          <a:p>
            <a:endParaRPr lang="pl-PL" dirty="0"/>
          </a:p>
          <a:p>
            <a:endParaRPr lang="en-US" dirty="0"/>
          </a:p>
        </p:txBody>
      </p:sp>
      <p:sp>
        <p:nvSpPr>
          <p:cNvPr id="4" name="Symbol zastępczy numeru slajdu 3"/>
          <p:cNvSpPr>
            <a:spLocks noGrp="1"/>
          </p:cNvSpPr>
          <p:nvPr>
            <p:ph type="sldNum" sz="quarter" idx="10"/>
          </p:nvPr>
        </p:nvSpPr>
        <p:spPr/>
        <p:txBody>
          <a:bodyPr/>
          <a:lstStyle/>
          <a:p>
            <a:fld id="{E7A44D41-C4E1-41E6-9AC3-29F1AD8B71C7}" type="slidenum">
              <a:rPr lang="pl-PL" smtClean="0"/>
              <a:t>3</a:t>
            </a:fld>
            <a:endParaRPr lang="pl-PL" dirty="0"/>
          </a:p>
        </p:txBody>
      </p:sp>
    </p:spTree>
    <p:extLst>
      <p:ext uri="{BB962C8B-B14F-4D97-AF65-F5344CB8AC3E}">
        <p14:creationId xmlns:p14="http://schemas.microsoft.com/office/powerpoint/2010/main" val="59181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p:nvSpPr>
        <p:spPr>
          <a:xfrm>
            <a:off x="1170660" y="1790613"/>
            <a:ext cx="9851923" cy="3924815"/>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11" name="Prostokąt 10">
            <a:extLst>
              <a:ext uri="{FF2B5EF4-FFF2-40B4-BE49-F238E27FC236}">
                <a16:creationId xmlns:a16="http://schemas.microsoft.com/office/drawing/2014/main" id="{48CDFE25-4437-7188-EA7B-7D9DAD502275}"/>
              </a:ext>
            </a:extLst>
          </p:cNvPr>
          <p:cNvSpPr/>
          <p:nvPr/>
        </p:nvSpPr>
        <p:spPr>
          <a:xfrm>
            <a:off x="1" y="0"/>
            <a:ext cx="5685979" cy="2624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pic>
        <p:nvPicPr>
          <p:cNvPr id="14" name="Obraz 13">
            <a:extLst>
              <a:ext uri="{FF2B5EF4-FFF2-40B4-BE49-F238E27FC236}">
                <a16:creationId xmlns:a16="http://schemas.microsoft.com/office/drawing/2014/main" id="{2B41AD81-079D-B212-C8B7-9A9D3BEE5179}"/>
              </a:ext>
            </a:extLst>
          </p:cNvPr>
          <p:cNvPicPr>
            <a:picLocks noChangeAspect="1"/>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681485" y="490241"/>
            <a:ext cx="1066800" cy="10668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2401255" y="490241"/>
            <a:ext cx="1066800" cy="10668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p:nvPicPr>
        <p:blipFill>
          <a:blip r:embed="rId4" cstate="print">
            <a:alphaModFix amt="55000"/>
            <a:extLst>
              <a:ext uri="{28A0092B-C50C-407E-A947-70E740481C1C}">
                <a14:useLocalDpi xmlns:a14="http://schemas.microsoft.com/office/drawing/2010/main" val="0"/>
              </a:ext>
            </a:extLst>
          </a:blip>
          <a:stretch>
            <a:fillRect/>
          </a:stretch>
        </p:blipFill>
        <p:spPr>
          <a:xfrm>
            <a:off x="4121023" y="490241"/>
            <a:ext cx="1066800" cy="1066800"/>
          </a:xfrm>
          <a:prstGeom prst="rect">
            <a:avLst/>
          </a:prstGeom>
        </p:spPr>
      </p:pic>
      <p:sp>
        <p:nvSpPr>
          <p:cNvPr id="2" name="Title 1"/>
          <p:cNvSpPr>
            <a:spLocks noGrp="1"/>
          </p:cNvSpPr>
          <p:nvPr>
            <p:ph type="ctrTitle"/>
          </p:nvPr>
        </p:nvSpPr>
        <p:spPr>
          <a:xfrm>
            <a:off x="1580332" y="2775172"/>
            <a:ext cx="9031400" cy="1004864"/>
          </a:xfrm>
        </p:spPr>
        <p:txBody>
          <a:bodyPr anchor="t" anchorCtr="0">
            <a:normAutofit/>
          </a:bodyPr>
          <a:lstStyle>
            <a:lvl1pPr algn="l">
              <a:lnSpc>
                <a:spcPts val="3629"/>
              </a:lnSpc>
              <a:defRPr sz="2903"/>
            </a:lvl1pPr>
          </a:lstStyle>
          <a:p>
            <a:r>
              <a:rPr lang="pl-PL" dirty="0"/>
              <a:t>Kliknij, aby edytować styl</a:t>
            </a:r>
            <a:endParaRPr lang="en-US" dirty="0"/>
          </a:p>
        </p:txBody>
      </p:sp>
      <p:sp>
        <p:nvSpPr>
          <p:cNvPr id="3" name="Subtitle 2"/>
          <p:cNvSpPr>
            <a:spLocks noGrp="1"/>
          </p:cNvSpPr>
          <p:nvPr>
            <p:ph type="subTitle" idx="1"/>
          </p:nvPr>
        </p:nvSpPr>
        <p:spPr>
          <a:xfrm>
            <a:off x="1580346" y="4410533"/>
            <a:ext cx="9031311" cy="979756"/>
          </a:xfrm>
        </p:spPr>
        <p:txBody>
          <a:bodyPr>
            <a:normAutofit/>
          </a:bodyPr>
          <a:lstStyle>
            <a:lvl1pPr marL="0" indent="0" algn="l">
              <a:lnSpc>
                <a:spcPts val="3175"/>
              </a:lnSpc>
              <a:buNone/>
              <a:defRPr sz="2540" b="1">
                <a:solidFill>
                  <a:schemeClr val="tx2"/>
                </a:solidFill>
              </a:defRPr>
            </a:lvl1pPr>
            <a:lvl2pPr marL="457193" indent="0" algn="ctr">
              <a:buNone/>
              <a:defRPr sz="2000"/>
            </a:lvl2pPr>
            <a:lvl3pPr marL="914382" indent="0" algn="ctr">
              <a:buNone/>
              <a:defRPr sz="1800"/>
            </a:lvl3pPr>
            <a:lvl4pPr marL="1371575" indent="0" algn="ctr">
              <a:buNone/>
              <a:defRPr sz="1600"/>
            </a:lvl4pPr>
            <a:lvl5pPr marL="1828766" indent="0" algn="ctr">
              <a:buNone/>
              <a:defRPr sz="1600"/>
            </a:lvl5pPr>
            <a:lvl6pPr marL="2285958" indent="0" algn="ctr">
              <a:buNone/>
              <a:defRPr sz="1600"/>
            </a:lvl6pPr>
            <a:lvl7pPr marL="2743149" indent="0" algn="ctr">
              <a:buNone/>
              <a:defRPr sz="1600"/>
            </a:lvl7pPr>
            <a:lvl8pPr marL="3200341" indent="0" algn="ctr">
              <a:buNone/>
              <a:defRPr sz="1600"/>
            </a:lvl8pPr>
            <a:lvl9pPr marL="3657533" indent="0" algn="ctr">
              <a:buNone/>
              <a:defRPr sz="1600"/>
            </a:lvl9pPr>
          </a:lstStyle>
          <a:p>
            <a:r>
              <a:rPr lang="pl-PL" dirty="0"/>
              <a:t>Kliknij, aby edytować styl wzorca podtytułu</a:t>
            </a:r>
            <a:endParaRPr lang="en-US" dirty="0"/>
          </a:p>
        </p:txBody>
      </p:sp>
      <p:sp>
        <p:nvSpPr>
          <p:cNvPr id="4" name="Date Placeholder 3"/>
          <p:cNvSpPr>
            <a:spLocks noGrp="1"/>
          </p:cNvSpPr>
          <p:nvPr>
            <p:ph type="dt" sz="half" idx="10"/>
          </p:nvPr>
        </p:nvSpPr>
        <p:spPr>
          <a:xfrm>
            <a:off x="8968959" y="490243"/>
            <a:ext cx="2052383" cy="316709"/>
          </a:xfrm>
          <a:prstGeom prst="rect">
            <a:avLst/>
          </a:prstGeom>
        </p:spPr>
        <p:txBody>
          <a:bodyPr lIns="0" tIns="0" rIns="0" bIns="0"/>
          <a:lstStyle>
            <a:lvl1pPr algn="r">
              <a:lnSpc>
                <a:spcPts val="1633"/>
              </a:lnSpc>
              <a:defRPr sz="1271">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14.08.2025</a:t>
            </a:fld>
            <a:endParaRPr lang="pl-PL" dirty="0"/>
          </a:p>
        </p:txBody>
      </p:sp>
      <p:pic>
        <p:nvPicPr>
          <p:cNvPr id="7" name="Obraz 6">
            <a:extLst>
              <a:ext uri="{FF2B5EF4-FFF2-40B4-BE49-F238E27FC236}">
                <a16:creationId xmlns:a16="http://schemas.microsoft.com/office/drawing/2014/main" id="{D99AC2CA-7069-4A8E-9D19-13E7BFB1BE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9417" y="1790613"/>
            <a:ext cx="4516563" cy="832380"/>
          </a:xfrm>
          <a:prstGeom prst="rect">
            <a:avLst/>
          </a:prstGeom>
        </p:spPr>
      </p:pic>
      <p:pic>
        <p:nvPicPr>
          <p:cNvPr id="17" name="Obraz 16" descr="Obraz zawierający tekst, Czcionka, zrzut ekranu, Grafika">
            <a:extLst>
              <a:ext uri="{FF2B5EF4-FFF2-40B4-BE49-F238E27FC236}">
                <a16:creationId xmlns:a16="http://schemas.microsoft.com/office/drawing/2014/main" id="{A152D8F3-F6D8-F384-F052-EFC2F79BB70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10384" y="923515"/>
            <a:ext cx="2410958" cy="541959"/>
          </a:xfrm>
          <a:prstGeom prst="rect">
            <a:avLst/>
          </a:prstGeom>
        </p:spPr>
      </p:pic>
      <p:pic>
        <p:nvPicPr>
          <p:cNvPr id="5" name="Obraz 4">
            <a:extLst>
              <a:ext uri="{FF2B5EF4-FFF2-40B4-BE49-F238E27FC236}">
                <a16:creationId xmlns:a16="http://schemas.microsoft.com/office/drawing/2014/main" id="{6813DD8D-8D2B-E56C-FC5F-7FFCE412D4A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0831" y="5962219"/>
            <a:ext cx="9330337" cy="846416"/>
          </a:xfrm>
          <a:prstGeom prst="rect">
            <a:avLst/>
          </a:prstGeom>
        </p:spPr>
      </p:pic>
    </p:spTree>
    <p:extLst>
      <p:ext uri="{BB962C8B-B14F-4D97-AF65-F5344CB8AC3E}">
        <p14:creationId xmlns:p14="http://schemas.microsoft.com/office/powerpoint/2010/main" val="2093689482"/>
      </p:ext>
    </p:extLst>
  </p:cSld>
  <p:clrMapOvr>
    <a:masterClrMapping/>
  </p:clrMapOvr>
  <p:hf hdr="0" ftr="0" dt="0"/>
  <p:extLst>
    <p:ext uri="{DCECCB84-F9BA-43D5-87BE-67443E8EF086}">
      <p15:sldGuideLst xmlns:p15="http://schemas.microsoft.com/office/powerpoint/2012/main">
        <p15:guide id="1" pos="165">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156570" y="2"/>
            <a:ext cx="9866013" cy="4895951"/>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12" name="Prostokąt 11">
            <a:extLst>
              <a:ext uri="{FF2B5EF4-FFF2-40B4-BE49-F238E27FC236}">
                <a16:creationId xmlns:a16="http://schemas.microsoft.com/office/drawing/2014/main" id="{F8E39A3A-22D6-B8ED-2F58-16F69704FFAA}"/>
              </a:ext>
            </a:extLst>
          </p:cNvPr>
          <p:cNvSpPr/>
          <p:nvPr/>
        </p:nvSpPr>
        <p:spPr>
          <a:xfrm>
            <a:off x="2811311" y="4066749"/>
            <a:ext cx="9380691" cy="1648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3311691" y="4997163"/>
            <a:ext cx="8620387" cy="640083"/>
          </a:xfrm>
        </p:spPr>
        <p:txBody>
          <a:bodyPr/>
          <a:lstStyle/>
          <a:p>
            <a:r>
              <a:rPr lang="pl-PL"/>
              <a:t>Kliknij, aby edytować styl</a:t>
            </a:r>
            <a:endParaRPr lang="pl-PL" dirty="0"/>
          </a:p>
        </p:txBody>
      </p:sp>
      <p:pic>
        <p:nvPicPr>
          <p:cNvPr id="13" name="Obraz 12">
            <a:extLst>
              <a:ext uri="{FF2B5EF4-FFF2-40B4-BE49-F238E27FC236}">
                <a16:creationId xmlns:a16="http://schemas.microsoft.com/office/drawing/2014/main" id="{9997DB1B-7AEA-45AB-A95E-349DEBEE2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311" y="4066749"/>
            <a:ext cx="4516563" cy="832380"/>
          </a:xfrm>
          <a:prstGeom prst="rect">
            <a:avLst/>
          </a:prstGeom>
        </p:spPr>
      </p:pic>
      <p:pic>
        <p:nvPicPr>
          <p:cNvPr id="4" name="Obraz 3">
            <a:extLst>
              <a:ext uri="{FF2B5EF4-FFF2-40B4-BE49-F238E27FC236}">
                <a16:creationId xmlns:a16="http://schemas.microsoft.com/office/drawing/2014/main" id="{0CE9428E-2FF9-1444-F9DA-A2C036447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0831" y="5962219"/>
            <a:ext cx="9330337" cy="846416"/>
          </a:xfrm>
          <a:prstGeom prst="rect">
            <a:avLst/>
          </a:prstGeom>
        </p:spPr>
      </p:pic>
    </p:spTree>
    <p:extLst>
      <p:ext uri="{BB962C8B-B14F-4D97-AF65-F5344CB8AC3E}">
        <p14:creationId xmlns:p14="http://schemas.microsoft.com/office/powerpoint/2010/main" val="12100773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Lst>
          </p:cNvPr>
          <p:cNvSpPr/>
          <p:nvPr/>
        </p:nvSpPr>
        <p:spPr>
          <a:xfrm>
            <a:off x="1" y="0"/>
            <a:ext cx="5685979" cy="26249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9" name="Prostokąt 8">
            <a:extLst>
              <a:ext uri="{FF2B5EF4-FFF2-40B4-BE49-F238E27FC236}">
                <a16:creationId xmlns:a16="http://schemas.microsoft.com/office/drawing/2014/main" id="{A63EBD56-4A88-4F5C-BEAF-A33740721C44}"/>
              </a:ext>
            </a:extLst>
          </p:cNvPr>
          <p:cNvSpPr/>
          <p:nvPr/>
        </p:nvSpPr>
        <p:spPr>
          <a:xfrm>
            <a:off x="1169419" y="1799461"/>
            <a:ext cx="9853164" cy="3915965"/>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itle 1"/>
          <p:cNvSpPr>
            <a:spLocks noGrp="1"/>
          </p:cNvSpPr>
          <p:nvPr>
            <p:ph type="ctrTitle"/>
          </p:nvPr>
        </p:nvSpPr>
        <p:spPr>
          <a:xfrm>
            <a:off x="1580332" y="2785255"/>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6" y="4410533"/>
            <a:ext cx="9031311" cy="979756"/>
          </a:xfrm>
        </p:spPr>
        <p:txBody>
          <a:bodyPr>
            <a:normAutofit/>
          </a:bodyPr>
          <a:lstStyle>
            <a:lvl1pPr marL="0" indent="0" algn="l">
              <a:lnSpc>
                <a:spcPts val="3175"/>
              </a:lnSpc>
              <a:buNone/>
              <a:defRPr sz="2540" b="1">
                <a:solidFill>
                  <a:schemeClr val="tx2"/>
                </a:solidFill>
              </a:defRPr>
            </a:lvl1pPr>
            <a:lvl2pPr marL="457193" indent="0" algn="ctr">
              <a:buNone/>
              <a:defRPr sz="2000"/>
            </a:lvl2pPr>
            <a:lvl3pPr marL="914382" indent="0" algn="ctr">
              <a:buNone/>
              <a:defRPr sz="1800"/>
            </a:lvl3pPr>
            <a:lvl4pPr marL="1371575" indent="0" algn="ctr">
              <a:buNone/>
              <a:defRPr sz="1600"/>
            </a:lvl4pPr>
            <a:lvl5pPr marL="1828766" indent="0" algn="ctr">
              <a:buNone/>
              <a:defRPr sz="1600"/>
            </a:lvl5pPr>
            <a:lvl6pPr marL="2285958" indent="0" algn="ctr">
              <a:buNone/>
              <a:defRPr sz="1600"/>
            </a:lvl6pPr>
            <a:lvl7pPr marL="2743149" indent="0" algn="ctr">
              <a:buNone/>
              <a:defRPr sz="1600"/>
            </a:lvl7pPr>
            <a:lvl8pPr marL="3200341" indent="0" algn="ctr">
              <a:buNone/>
              <a:defRPr sz="1600"/>
            </a:lvl8pPr>
            <a:lvl9pPr marL="3657533"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9" y="490243"/>
            <a:ext cx="2052383" cy="316709"/>
          </a:xfrm>
          <a:prstGeom prst="rect">
            <a:avLst/>
          </a:prstGeom>
        </p:spPr>
        <p:txBody>
          <a:bodyPr lIns="0" tIns="0" rIns="0" bIns="0"/>
          <a:lstStyle>
            <a:lvl1pPr algn="r">
              <a:lnSpc>
                <a:spcPts val="1633"/>
              </a:lnSpc>
              <a:defRPr sz="1271">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14.08.2025</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p:nvPicPr>
        <p:blipFill>
          <a:blip r:embed="rId2" cstate="print">
            <a:alphaModFix amt="55000"/>
            <a:extLst>
              <a:ext uri="{28A0092B-C50C-407E-A947-70E740481C1C}">
                <a14:useLocalDpi xmlns:a14="http://schemas.microsoft.com/office/drawing/2010/main" val="0"/>
              </a:ext>
            </a:extLst>
          </a:blip>
          <a:stretch>
            <a:fillRect/>
          </a:stretch>
        </p:blipFill>
        <p:spPr>
          <a:xfrm>
            <a:off x="536768" y="1099736"/>
            <a:ext cx="457200" cy="4572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1349232" y="466071"/>
            <a:ext cx="457200" cy="4572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p:nvPicPr>
        <p:blipFill>
          <a:blip r:embed="rId4" cstate="print">
            <a:alphaModFix amt="55000"/>
            <a:extLst>
              <a:ext uri="{28A0092B-C50C-407E-A947-70E740481C1C}">
                <a14:useLocalDpi xmlns:a14="http://schemas.microsoft.com/office/drawing/2010/main" val="0"/>
              </a:ext>
            </a:extLst>
          </a:blip>
          <a:stretch>
            <a:fillRect/>
          </a:stretch>
        </p:blipFill>
        <p:spPr>
          <a:xfrm>
            <a:off x="1366635" y="1099736"/>
            <a:ext cx="457200" cy="4572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p:nvPicPr>
        <p:blipFill>
          <a:blip r:embed="rId5" cstate="print">
            <a:alphaModFix amt="55000"/>
            <a:extLst>
              <a:ext uri="{28A0092B-C50C-407E-A947-70E740481C1C}">
                <a14:useLocalDpi xmlns:a14="http://schemas.microsoft.com/office/drawing/2010/main" val="0"/>
              </a:ext>
            </a:extLst>
          </a:blip>
          <a:stretch>
            <a:fillRect/>
          </a:stretch>
        </p:blipFill>
        <p:spPr>
          <a:xfrm>
            <a:off x="4656747" y="459195"/>
            <a:ext cx="457200" cy="4572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p:nvPicPr>
        <p:blipFill>
          <a:blip r:embed="rId6" cstate="print">
            <a:alphaModFix amt="55000"/>
            <a:extLst>
              <a:ext uri="{28A0092B-C50C-407E-A947-70E740481C1C}">
                <a14:useLocalDpi xmlns:a14="http://schemas.microsoft.com/office/drawing/2010/main" val="0"/>
              </a:ext>
            </a:extLst>
          </a:blip>
          <a:stretch>
            <a:fillRect/>
          </a:stretch>
        </p:blipFill>
        <p:spPr>
          <a:xfrm>
            <a:off x="527381" y="466069"/>
            <a:ext cx="457200" cy="4572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p:nvPicPr>
        <p:blipFill>
          <a:blip r:embed="rId7" cstate="print">
            <a:alphaModFix amt="55000"/>
            <a:extLst>
              <a:ext uri="{28A0092B-C50C-407E-A947-70E740481C1C}">
                <a14:useLocalDpi xmlns:a14="http://schemas.microsoft.com/office/drawing/2010/main" val="0"/>
              </a:ext>
            </a:extLst>
          </a:blip>
          <a:stretch>
            <a:fillRect/>
          </a:stretch>
        </p:blipFill>
        <p:spPr>
          <a:xfrm>
            <a:off x="2191972" y="1109228"/>
            <a:ext cx="457200" cy="4572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p:nvPicPr>
        <p:blipFill>
          <a:blip r:embed="rId8" cstate="print">
            <a:alphaModFix amt="55000"/>
            <a:extLst>
              <a:ext uri="{28A0092B-C50C-407E-A947-70E740481C1C}">
                <a14:useLocalDpi xmlns:a14="http://schemas.microsoft.com/office/drawing/2010/main" val="0"/>
              </a:ext>
            </a:extLst>
          </a:blip>
          <a:stretch>
            <a:fillRect/>
          </a:stretch>
        </p:blipFill>
        <p:spPr>
          <a:xfrm>
            <a:off x="3001985" y="463984"/>
            <a:ext cx="457200" cy="4572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p:nvPicPr>
        <p:blipFill>
          <a:blip r:embed="rId9" cstate="print">
            <a:alphaModFix amt="55000"/>
            <a:extLst>
              <a:ext uri="{28A0092B-C50C-407E-A947-70E740481C1C}">
                <a14:useLocalDpi xmlns:a14="http://schemas.microsoft.com/office/drawing/2010/main" val="0"/>
              </a:ext>
            </a:extLst>
          </a:blip>
          <a:stretch>
            <a:fillRect/>
          </a:stretch>
        </p:blipFill>
        <p:spPr>
          <a:xfrm>
            <a:off x="3825724" y="456456"/>
            <a:ext cx="457200" cy="4572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p:nvPicPr>
        <p:blipFill>
          <a:blip r:embed="rId10" cstate="print">
            <a:alphaModFix amt="55000"/>
            <a:extLst>
              <a:ext uri="{28A0092B-C50C-407E-A947-70E740481C1C}">
                <a14:useLocalDpi xmlns:a14="http://schemas.microsoft.com/office/drawing/2010/main" val="0"/>
              </a:ext>
            </a:extLst>
          </a:blip>
          <a:stretch>
            <a:fillRect/>
          </a:stretch>
        </p:blipFill>
        <p:spPr>
          <a:xfrm>
            <a:off x="2178245" y="452669"/>
            <a:ext cx="457200" cy="4572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p:nvPicPr>
        <p:blipFill>
          <a:blip r:embed="rId11" cstate="print">
            <a:alphaModFix amt="55000"/>
            <a:extLst>
              <a:ext uri="{28A0092B-C50C-407E-A947-70E740481C1C}">
                <a14:useLocalDpi xmlns:a14="http://schemas.microsoft.com/office/drawing/2010/main" val="0"/>
              </a:ext>
            </a:extLst>
          </a:blip>
          <a:stretch>
            <a:fillRect/>
          </a:stretch>
        </p:blipFill>
        <p:spPr>
          <a:xfrm>
            <a:off x="3823197" y="1106649"/>
            <a:ext cx="457200" cy="4572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p:nvPicPr>
        <p:blipFill>
          <a:blip r:embed="rId12" cstate="print">
            <a:alphaModFix amt="55000"/>
            <a:extLst>
              <a:ext uri="{28A0092B-C50C-407E-A947-70E740481C1C}">
                <a14:useLocalDpi xmlns:a14="http://schemas.microsoft.com/office/drawing/2010/main" val="0"/>
              </a:ext>
            </a:extLst>
          </a:blip>
          <a:stretch>
            <a:fillRect/>
          </a:stretch>
        </p:blipFill>
        <p:spPr>
          <a:xfrm>
            <a:off x="4656551" y="1105345"/>
            <a:ext cx="457200" cy="4572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p:nvPicPr>
        <p:blipFill>
          <a:blip r:embed="rId13" cstate="print">
            <a:alphaModFix amt="55000"/>
            <a:extLst>
              <a:ext uri="{28A0092B-C50C-407E-A947-70E740481C1C}">
                <a14:useLocalDpi xmlns:a14="http://schemas.microsoft.com/office/drawing/2010/main" val="0"/>
              </a:ext>
            </a:extLst>
          </a:blip>
          <a:stretch>
            <a:fillRect/>
          </a:stretch>
        </p:blipFill>
        <p:spPr>
          <a:xfrm>
            <a:off x="3001985" y="1105345"/>
            <a:ext cx="457200" cy="457200"/>
          </a:xfrm>
          <a:prstGeom prst="rect">
            <a:avLst/>
          </a:prstGeom>
        </p:spPr>
      </p:pic>
      <p:pic>
        <p:nvPicPr>
          <p:cNvPr id="32" name="Obraz 31">
            <a:extLst>
              <a:ext uri="{FF2B5EF4-FFF2-40B4-BE49-F238E27FC236}">
                <a16:creationId xmlns:a16="http://schemas.microsoft.com/office/drawing/2014/main" id="{A2E34B4B-2F98-4123-BCC4-081E05CD7DB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69417" y="1790613"/>
            <a:ext cx="4516563" cy="832380"/>
          </a:xfrm>
          <a:prstGeom prst="rect">
            <a:avLst/>
          </a:prstGeom>
        </p:spPr>
      </p:pic>
      <p:pic>
        <p:nvPicPr>
          <p:cNvPr id="7" name="Obraz 6" descr="Obraz zawierający tekst, Czcionka, zrzut ekranu, Grafika">
            <a:extLst>
              <a:ext uri="{FF2B5EF4-FFF2-40B4-BE49-F238E27FC236}">
                <a16:creationId xmlns:a16="http://schemas.microsoft.com/office/drawing/2014/main" id="{10F89939-FD9B-F78C-14CC-C8A59713487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10384" y="923515"/>
            <a:ext cx="2410958" cy="541959"/>
          </a:xfrm>
          <a:prstGeom prst="rect">
            <a:avLst/>
          </a:prstGeom>
        </p:spPr>
      </p:pic>
      <p:pic>
        <p:nvPicPr>
          <p:cNvPr id="11" name="Obraz 10">
            <a:extLst>
              <a:ext uri="{FF2B5EF4-FFF2-40B4-BE49-F238E27FC236}">
                <a16:creationId xmlns:a16="http://schemas.microsoft.com/office/drawing/2014/main" id="{04A39061-08FC-29A3-F4CA-A54B6F891D0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30831" y="5962219"/>
            <a:ext cx="9330337" cy="846416"/>
          </a:xfrm>
          <a:prstGeom prst="rect">
            <a:avLst/>
          </a:prstGeom>
        </p:spPr>
      </p:pic>
    </p:spTree>
    <p:extLst>
      <p:ext uri="{BB962C8B-B14F-4D97-AF65-F5344CB8AC3E}">
        <p14:creationId xmlns:p14="http://schemas.microsoft.com/office/powerpoint/2010/main" val="3802137970"/>
      </p:ext>
    </p:extLst>
  </p:cSld>
  <p:clrMapOvr>
    <a:masterClrMapping/>
  </p:clrMapOvr>
  <p:hf hdr="0" ftr="0" dt="0"/>
  <p:extLst>
    <p:ext uri="{DCECCB84-F9BA-43D5-87BE-67443E8EF086}">
      <p15:sldGuideLst xmlns:p15="http://schemas.microsoft.com/office/powerpoint/2012/main">
        <p15:guide id="1" pos="165">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Lst>
          </p:cNvPr>
          <p:cNvSpPr>
            <a:spLocks noGrp="1"/>
          </p:cNvSpPr>
          <p:nvPr>
            <p:ph type="pic" sz="quarter" idx="11"/>
          </p:nvPr>
        </p:nvSpPr>
        <p:spPr>
          <a:xfrm>
            <a:off x="12035" y="12543"/>
            <a:ext cx="7801096" cy="491638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4" name="Date Placeholder 3"/>
          <p:cNvSpPr>
            <a:spLocks noGrp="1"/>
          </p:cNvSpPr>
          <p:nvPr>
            <p:ph type="dt" sz="half" idx="10"/>
          </p:nvPr>
        </p:nvSpPr>
        <p:spPr>
          <a:xfrm>
            <a:off x="8970199" y="489653"/>
            <a:ext cx="2052383" cy="332687"/>
          </a:xfrm>
          <a:prstGeom prst="rect">
            <a:avLst/>
          </a:prstGeom>
        </p:spPr>
        <p:txBody>
          <a:bodyPr lIns="0" tIns="0" rIns="0" bIns="0"/>
          <a:lstStyle>
            <a:lvl1pPr algn="r">
              <a:lnSpc>
                <a:spcPts val="1633"/>
              </a:lnSpc>
              <a:defRPr sz="1271">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14.08.2025</a:t>
            </a:fld>
            <a:endParaRPr lang="pl-PL" dirty="0"/>
          </a:p>
        </p:txBody>
      </p:sp>
      <p:sp>
        <p:nvSpPr>
          <p:cNvPr id="13" name="Prostokąt 12">
            <a:extLst>
              <a:ext uri="{FF2B5EF4-FFF2-40B4-BE49-F238E27FC236}">
                <a16:creationId xmlns:a16="http://schemas.microsoft.com/office/drawing/2014/main" id="{38965D1A-9BC8-2AB7-6B73-C2BBDA5D66AA}"/>
              </a:ext>
            </a:extLst>
          </p:cNvPr>
          <p:cNvSpPr/>
          <p:nvPr/>
        </p:nvSpPr>
        <p:spPr>
          <a:xfrm>
            <a:off x="3215680" y="4082830"/>
            <a:ext cx="7968885" cy="1696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itle 1"/>
          <p:cNvSpPr>
            <a:spLocks noGrp="1"/>
          </p:cNvSpPr>
          <p:nvPr>
            <p:ph type="ctrTitle"/>
          </p:nvPr>
        </p:nvSpPr>
        <p:spPr>
          <a:xfrm>
            <a:off x="3427913" y="5053386"/>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pic>
        <p:nvPicPr>
          <p:cNvPr id="11" name="Obraz 10">
            <a:extLst>
              <a:ext uri="{FF2B5EF4-FFF2-40B4-BE49-F238E27FC236}">
                <a16:creationId xmlns:a16="http://schemas.microsoft.com/office/drawing/2014/main" id="{00077315-1D70-4F03-A08B-B97A5ED5F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1" y="4082829"/>
            <a:ext cx="4592727" cy="846416"/>
          </a:xfrm>
          <a:prstGeom prst="rect">
            <a:avLst/>
          </a:prstGeom>
        </p:spPr>
      </p:pic>
      <p:pic>
        <p:nvPicPr>
          <p:cNvPr id="5" name="Obraz 4" descr="Obraz zawierający tekst, Czcionka, zrzut ekranu, Grafika">
            <a:extLst>
              <a:ext uri="{FF2B5EF4-FFF2-40B4-BE49-F238E27FC236}">
                <a16:creationId xmlns:a16="http://schemas.microsoft.com/office/drawing/2014/main" id="{AA5D4EB7-FA22-AC43-1DA6-B172BF0110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384" y="923515"/>
            <a:ext cx="2410958" cy="541959"/>
          </a:xfrm>
          <a:prstGeom prst="rect">
            <a:avLst/>
          </a:prstGeom>
        </p:spPr>
      </p:pic>
      <p:pic>
        <p:nvPicPr>
          <p:cNvPr id="8" name="Obraz 7">
            <a:extLst>
              <a:ext uri="{FF2B5EF4-FFF2-40B4-BE49-F238E27FC236}">
                <a16:creationId xmlns:a16="http://schemas.microsoft.com/office/drawing/2014/main" id="{5AF81B5C-2F9A-7F79-E44D-5D51FFBE95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30831" y="5962219"/>
            <a:ext cx="9330337" cy="846416"/>
          </a:xfrm>
          <a:prstGeom prst="rect">
            <a:avLst/>
          </a:prstGeom>
        </p:spPr>
      </p:pic>
    </p:spTree>
    <p:extLst>
      <p:ext uri="{BB962C8B-B14F-4D97-AF65-F5344CB8AC3E}">
        <p14:creationId xmlns:p14="http://schemas.microsoft.com/office/powerpoint/2010/main" val="1581730880"/>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pos="164">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p:nvSpPr>
        <p:spPr>
          <a:xfrm>
            <a:off x="3222237" y="4082829"/>
            <a:ext cx="8205841" cy="1671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1"/>
            <a:ext cx="7800560"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p:nvSpPr>
        <p:spPr>
          <a:xfrm>
            <a:off x="4453202" y="4082830"/>
            <a:ext cx="4105636" cy="326036"/>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dirty="0"/>
          </a:p>
          <a:p>
            <a:pPr algn="ctr"/>
            <a:endParaRPr lang="pl-PL" sz="1279" dirty="0"/>
          </a:p>
          <a:p>
            <a:pPr algn="ctr"/>
            <a:endParaRPr lang="pl-PL" sz="1279" dirty="0"/>
          </a:p>
        </p:txBody>
      </p:sp>
      <p:sp>
        <p:nvSpPr>
          <p:cNvPr id="6" name="Prostokąt 5">
            <a:extLst>
              <a:ext uri="{FF2B5EF4-FFF2-40B4-BE49-F238E27FC236}">
                <a16:creationId xmlns:a16="http://schemas.microsoft.com/office/drawing/2014/main" id="{03E2C530-5988-0861-50D8-1C7FE1662A60}"/>
              </a:ext>
            </a:extLst>
          </p:cNvPr>
          <p:cNvSpPr/>
          <p:nvPr/>
        </p:nvSpPr>
        <p:spPr>
          <a:xfrm>
            <a:off x="3222238" y="4082829"/>
            <a:ext cx="1230967" cy="325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2" name="Title 1"/>
          <p:cNvSpPr>
            <a:spLocks noGrp="1"/>
          </p:cNvSpPr>
          <p:nvPr>
            <p:ph type="ctrTitle"/>
          </p:nvPr>
        </p:nvSpPr>
        <p:spPr>
          <a:xfrm>
            <a:off x="3633162" y="4713463"/>
            <a:ext cx="7389421" cy="1197861"/>
          </a:xfrm>
        </p:spPr>
        <p:txBody>
          <a:bodyPr anchor="t" anchorCtr="0">
            <a:normAutofit/>
          </a:bodyPr>
          <a:lstStyle>
            <a:lvl1pPr algn="l">
              <a:lnSpc>
                <a:spcPts val="3175"/>
              </a:lnSpc>
              <a:defRPr sz="2540"/>
            </a:lvl1pPr>
          </a:lstStyle>
          <a:p>
            <a:r>
              <a:rPr lang="pl-PL" dirty="0"/>
              <a:t>Kliknij, aby edytować styl</a:t>
            </a:r>
            <a:endParaRPr lang="en-US" dirty="0"/>
          </a:p>
        </p:txBody>
      </p:sp>
      <p:pic>
        <p:nvPicPr>
          <p:cNvPr id="4" name="Obraz 3" descr="Obraz zawierający tekst, Czcionka, zrzut ekranu, Grafika">
            <a:extLst>
              <a:ext uri="{FF2B5EF4-FFF2-40B4-BE49-F238E27FC236}">
                <a16:creationId xmlns:a16="http://schemas.microsoft.com/office/drawing/2014/main" id="{F09836D7-D034-750A-B258-72BA070B3C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7118" y="923515"/>
            <a:ext cx="2410958" cy="541959"/>
          </a:xfrm>
          <a:prstGeom prst="rect">
            <a:avLst/>
          </a:prstGeom>
        </p:spPr>
      </p:pic>
      <p:pic>
        <p:nvPicPr>
          <p:cNvPr id="8" name="Obraz 7">
            <a:extLst>
              <a:ext uri="{FF2B5EF4-FFF2-40B4-BE49-F238E27FC236}">
                <a16:creationId xmlns:a16="http://schemas.microsoft.com/office/drawing/2014/main" id="{39522034-B45C-8236-FF4B-37CA152060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0831" y="5962219"/>
            <a:ext cx="9330337" cy="846416"/>
          </a:xfrm>
          <a:prstGeom prst="rect">
            <a:avLst/>
          </a:prstGeom>
        </p:spPr>
      </p:pic>
    </p:spTree>
    <p:extLst>
      <p:ext uri="{BB962C8B-B14F-4D97-AF65-F5344CB8AC3E}">
        <p14:creationId xmlns:p14="http://schemas.microsoft.com/office/powerpoint/2010/main" val="4238903773"/>
      </p:ext>
    </p:extLst>
  </p:cSld>
  <p:clrMapOvr>
    <a:masterClrMapping/>
  </p:clrMapOvr>
  <p:hf hdr="0" ftr="0" dt="0"/>
  <p:extLst>
    <p:ext uri="{DCECCB84-F9BA-43D5-87BE-67443E8EF086}">
      <p15:sldGuideLst xmlns:p15="http://schemas.microsoft.com/office/powerpoint/2012/main">
        <p15:guide id="1" pos="165">
          <p15:clr>
            <a:srgbClr val="FBAE40"/>
          </p15:clr>
        </p15:guide>
        <p15:guide id="2" orient="horz" pos="77">
          <p15:clr>
            <a:srgbClr val="FBAE40"/>
          </p15:clr>
        </p15:guide>
        <p15:guide id="3" orient="horz" pos="1620">
          <p15:clr>
            <a:srgbClr val="FBAE40"/>
          </p15:clr>
        </p15:guide>
        <p15:guide id="4" orient="horz" pos="231">
          <p15:clr>
            <a:srgbClr val="FBAE40"/>
          </p15:clr>
        </p15:guide>
        <p15:guide id="5" orient="horz" pos="386">
          <p15:clr>
            <a:srgbClr val="FBAE40"/>
          </p15:clr>
        </p15:guide>
        <p15:guide id="6" orient="horz" pos="540">
          <p15:clr>
            <a:srgbClr val="FBAE40"/>
          </p15:clr>
        </p15:guide>
        <p15:guide id="7" orient="horz" pos="694">
          <p15:clr>
            <a:srgbClr val="FBAE40"/>
          </p15:clr>
        </p15:guide>
        <p15:guide id="8" orient="horz" pos="848">
          <p15:clr>
            <a:srgbClr val="FBAE40"/>
          </p15:clr>
        </p15:guide>
        <p15:guide id="9" orient="horz" pos="1003">
          <p15:clr>
            <a:srgbClr val="FBAE40"/>
          </p15:clr>
        </p15:guide>
        <p15:guide id="10" orient="horz" pos="1157">
          <p15:clr>
            <a:srgbClr val="FBAE40"/>
          </p15:clr>
        </p15:guide>
        <p15:guide id="11" orient="horz" pos="1311">
          <p15:clr>
            <a:srgbClr val="FBAE40"/>
          </p15:clr>
        </p15:guide>
        <p15:guide id="12" orient="horz" pos="1466">
          <p15:clr>
            <a:srgbClr val="FBAE40"/>
          </p15:clr>
        </p15:guide>
        <p15:guide id="13" orient="horz" pos="1774">
          <p15:clr>
            <a:srgbClr val="FBAE40"/>
          </p15:clr>
        </p15:guide>
        <p15:guide id="14" orient="horz" pos="1929">
          <p15:clr>
            <a:srgbClr val="FBAE40"/>
          </p15:clr>
        </p15:guide>
        <p15:guide id="15" orient="horz" pos="2083">
          <p15:clr>
            <a:srgbClr val="FBAE40"/>
          </p15:clr>
        </p15:guide>
        <p15:guide id="16" orient="horz" pos="2237">
          <p15:clr>
            <a:srgbClr val="FBAE40"/>
          </p15:clr>
        </p15:guide>
        <p15:guide id="17" orient="horz" pos="2392">
          <p15:clr>
            <a:srgbClr val="FBAE40"/>
          </p15:clr>
        </p15:guide>
        <p15:guide id="18" orient="horz" pos="2546">
          <p15:clr>
            <a:srgbClr val="FBAE40"/>
          </p15:clr>
        </p15:guide>
        <p15:guide id="19" orient="horz" pos="2700">
          <p15:clr>
            <a:srgbClr val="FBAE40"/>
          </p15:clr>
        </p15:guide>
        <p15:guide id="20" orient="horz" pos="2854">
          <p15:clr>
            <a:srgbClr val="FBAE40"/>
          </p15:clr>
        </p15:guide>
        <p15:guide id="21" orient="horz" pos="3009">
          <p15:clr>
            <a:srgbClr val="FBAE40"/>
          </p15:clr>
        </p15:guide>
        <p15:guide id="22" orient="horz" pos="3163">
          <p15:clr>
            <a:srgbClr val="FBAE40"/>
          </p15:clr>
        </p15:guide>
        <p15:guide id="23" pos="358">
          <p15:clr>
            <a:srgbClr val="FBAE40"/>
          </p15:clr>
        </p15:guide>
        <p15:guide id="24" pos="552">
          <p15:clr>
            <a:srgbClr val="FBAE40"/>
          </p15:clr>
        </p15:guide>
        <p15:guide id="25" pos="747">
          <p15:clr>
            <a:srgbClr val="FBAE40"/>
          </p15:clr>
        </p15:guide>
        <p15:guide id="26" pos="941">
          <p15:clr>
            <a:srgbClr val="FBAE40"/>
          </p15:clr>
        </p15:guide>
        <p15:guide id="27" pos="1135">
          <p15:clr>
            <a:srgbClr val="FBAE40"/>
          </p15:clr>
        </p15:guide>
        <p15:guide id="28" pos="1328">
          <p15:clr>
            <a:srgbClr val="FBAE40"/>
          </p15:clr>
        </p15:guide>
        <p15:guide id="29" pos="1522">
          <p15:clr>
            <a:srgbClr val="FBAE40"/>
          </p15:clr>
        </p15:guide>
        <p15:guide id="30" pos="1716">
          <p15:clr>
            <a:srgbClr val="FBAE40"/>
          </p15:clr>
        </p15:guide>
        <p15:guide id="31" pos="1911">
          <p15:clr>
            <a:srgbClr val="FBAE40"/>
          </p15:clr>
        </p15:guide>
        <p15:guide id="32" pos="2104">
          <p15:clr>
            <a:srgbClr val="FBAE40"/>
          </p15:clr>
        </p15:guide>
        <p15:guide id="33" pos="2298">
          <p15:clr>
            <a:srgbClr val="FBAE40"/>
          </p15:clr>
        </p15:guide>
        <p15:guide id="34" pos="2492">
          <p15:clr>
            <a:srgbClr val="FBAE40"/>
          </p15:clr>
        </p15:guide>
        <p15:guide id="35" pos="2686">
          <p15:clr>
            <a:srgbClr val="FBAE40"/>
          </p15:clr>
        </p15:guide>
        <p15:guide id="36" pos="2880">
          <p15:clr>
            <a:srgbClr val="FBAE40"/>
          </p15:clr>
        </p15:guide>
        <p15:guide id="37" pos="3074">
          <p15:clr>
            <a:srgbClr val="FBAE40"/>
          </p15:clr>
        </p15:guide>
        <p15:guide id="38" pos="3268">
          <p15:clr>
            <a:srgbClr val="FBAE40"/>
          </p15:clr>
        </p15:guide>
        <p15:guide id="39" pos="3462">
          <p15:clr>
            <a:srgbClr val="FBAE40"/>
          </p15:clr>
        </p15:guide>
        <p15:guide id="40" pos="3656">
          <p15:clr>
            <a:srgbClr val="FBAE40"/>
          </p15:clr>
        </p15:guide>
        <p15:guide id="41" pos="3849">
          <p15:clr>
            <a:srgbClr val="FBAE40"/>
          </p15:clr>
        </p15:guide>
        <p15:guide id="42" pos="4044">
          <p15:clr>
            <a:srgbClr val="FBAE40"/>
          </p15:clr>
        </p15:guide>
        <p15:guide id="43" pos="4238">
          <p15:clr>
            <a:srgbClr val="FBAE40"/>
          </p15:clr>
        </p15:guide>
        <p15:guide id="44" pos="4432">
          <p15:clr>
            <a:srgbClr val="FBAE40"/>
          </p15:clr>
        </p15:guide>
        <p15:guide id="45" pos="4625">
          <p15:clr>
            <a:srgbClr val="FBAE40"/>
          </p15:clr>
        </p15:guide>
        <p15:guide id="46" pos="4819">
          <p15:clr>
            <a:srgbClr val="FBAE40"/>
          </p15:clr>
        </p15:guide>
        <p15:guide id="47" pos="5013">
          <p15:clr>
            <a:srgbClr val="FBAE40"/>
          </p15:clr>
        </p15:guide>
        <p15:guide id="48" pos="5208">
          <p15:clr>
            <a:srgbClr val="FBAE40"/>
          </p15:clr>
        </p15:guide>
        <p15:guide id="49" pos="5402">
          <p15:clr>
            <a:srgbClr val="FBAE40"/>
          </p15:clr>
        </p15:guide>
        <p15:guide id="50" pos="559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F8C0183B-A19B-450E-9615-6C83693937D9}" type="slidenum">
              <a:rPr lang="pl-PL" smtClean="0"/>
              <a:t>‹#›</a:t>
            </a:fld>
            <a:endParaRPr lang="pl-PL"/>
          </a:p>
        </p:txBody>
      </p:sp>
    </p:spTree>
    <p:extLst>
      <p:ext uri="{BB962C8B-B14F-4D97-AF65-F5344CB8AC3E}">
        <p14:creationId xmlns:p14="http://schemas.microsoft.com/office/powerpoint/2010/main" val="6081145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3"/>
            <a:ext cx="4720891" cy="424562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6"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F8C0183B-A19B-450E-9615-6C83693937D9}" type="slidenum">
              <a:rPr lang="pl-PL" smtClean="0"/>
              <a:t>‹#›</a:t>
            </a:fld>
            <a:endParaRPr lang="pl-PL"/>
          </a:p>
        </p:txBody>
      </p:sp>
    </p:spTree>
    <p:extLst>
      <p:ext uri="{BB962C8B-B14F-4D97-AF65-F5344CB8AC3E}">
        <p14:creationId xmlns:p14="http://schemas.microsoft.com/office/powerpoint/2010/main" val="20190013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6000"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5999" y="1796072"/>
            <a:ext cx="4926583"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F8C0183B-A19B-450E-9615-6C83693937D9}" type="slidenum">
              <a:rPr lang="pl-PL" smtClean="0"/>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1" y="816567"/>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22529476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F8C0183B-A19B-450E-9615-6C83693937D9}" type="slidenum">
              <a:rPr lang="pl-PL" smtClean="0"/>
              <a:t>‹#›</a:t>
            </a:fld>
            <a:endParaRPr lang="pl-PL"/>
          </a:p>
        </p:txBody>
      </p:sp>
      <p:sp>
        <p:nvSpPr>
          <p:cNvPr id="6" name="Prostokąt 5">
            <a:extLst>
              <a:ext uri="{FF2B5EF4-FFF2-40B4-BE49-F238E27FC236}">
                <a16:creationId xmlns:a16="http://schemas.microsoft.com/office/drawing/2014/main" id="{630E28BA-19A4-6182-CE10-65107EDF6B75}"/>
              </a:ext>
            </a:extLst>
          </p:cNvPr>
          <p:cNvSpPr/>
          <p:nvPr/>
        </p:nvSpPr>
        <p:spPr>
          <a:xfrm>
            <a:off x="9790199" y="6695265"/>
            <a:ext cx="1232383"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Tree>
    <p:extLst>
      <p:ext uri="{BB962C8B-B14F-4D97-AF65-F5344CB8AC3E}">
        <p14:creationId xmlns:p14="http://schemas.microsoft.com/office/powerpoint/2010/main" val="37817917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3"/>
            <a:ext cx="4720891" cy="424562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6"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F8C0183B-A19B-450E-9615-6C83693937D9}" type="slidenum">
              <a:rPr lang="pl-PL" smtClean="0"/>
              <a:t>‹#›</a:t>
            </a:fld>
            <a:endParaRPr lang="pl-PL"/>
          </a:p>
        </p:txBody>
      </p:sp>
      <p:sp>
        <p:nvSpPr>
          <p:cNvPr id="6" name="Prostokąt 5">
            <a:extLst>
              <a:ext uri="{FF2B5EF4-FFF2-40B4-BE49-F238E27FC236}">
                <a16:creationId xmlns:a16="http://schemas.microsoft.com/office/drawing/2014/main" id="{E363107C-97A9-9A5D-A2A2-E6ABB7ED4C62}"/>
              </a:ext>
            </a:extLst>
          </p:cNvPr>
          <p:cNvSpPr/>
          <p:nvPr/>
        </p:nvSpPr>
        <p:spPr>
          <a:xfrm>
            <a:off x="9790199" y="6695265"/>
            <a:ext cx="1232383"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Tree>
    <p:extLst>
      <p:ext uri="{BB962C8B-B14F-4D97-AF65-F5344CB8AC3E}">
        <p14:creationId xmlns:p14="http://schemas.microsoft.com/office/powerpoint/2010/main" val="12659211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p:nvSpPr>
        <p:spPr>
          <a:xfrm>
            <a:off x="1169813" y="1"/>
            <a:ext cx="1232383" cy="162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12" name="Prostokąt 11">
            <a:extLst>
              <a:ext uri="{FF2B5EF4-FFF2-40B4-BE49-F238E27FC236}">
                <a16:creationId xmlns:a16="http://schemas.microsoft.com/office/drawing/2014/main" id="{662915FD-1FF3-5CF3-5C57-034114B5E6A2}"/>
              </a:ext>
            </a:extLst>
          </p:cNvPr>
          <p:cNvSpPr/>
          <p:nvPr/>
        </p:nvSpPr>
        <p:spPr>
          <a:xfrm>
            <a:off x="2402195" y="1"/>
            <a:ext cx="8619951"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5" y="6368268"/>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F8C0183B-A19B-450E-9615-6C83693937D9}" type="slidenum">
              <a:rPr lang="pl-PL" smtClean="0"/>
              <a:t>‹#›</a:t>
            </a:fld>
            <a:endParaRPr lang="pl-PL"/>
          </a:p>
        </p:txBody>
      </p:sp>
      <p:sp>
        <p:nvSpPr>
          <p:cNvPr id="7" name="Prostokąt 6">
            <a:extLst>
              <a:ext uri="{FF2B5EF4-FFF2-40B4-BE49-F238E27FC236}">
                <a16:creationId xmlns:a16="http://schemas.microsoft.com/office/drawing/2014/main" id="{4C2A84FB-402E-BB6C-632B-D1ADD49B7D8C}"/>
              </a:ext>
            </a:extLst>
          </p:cNvPr>
          <p:cNvSpPr/>
          <p:nvPr/>
        </p:nvSpPr>
        <p:spPr>
          <a:xfrm>
            <a:off x="9790199" y="6695265"/>
            <a:ext cx="1232383" cy="162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79"/>
          </a:p>
        </p:txBody>
      </p:sp>
    </p:spTree>
    <p:extLst>
      <p:ext uri="{BB962C8B-B14F-4D97-AF65-F5344CB8AC3E}">
        <p14:creationId xmlns:p14="http://schemas.microsoft.com/office/powerpoint/2010/main" val="23444505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596" indent="-228596" algn="l" defTabSz="914382"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3"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5" algn="l" defTabSz="914382" rtl="0" eaLnBrk="1" latinLnBrk="0" hangingPunct="1">
        <a:defRPr sz="1800" kern="1200">
          <a:solidFill>
            <a:schemeClr val="tx1"/>
          </a:solidFill>
          <a:latin typeface="+mn-lt"/>
          <a:ea typeface="+mn-ea"/>
          <a:cs typeface="+mn-cs"/>
        </a:defRPr>
      </a:lvl4pPr>
      <a:lvl5pPr marL="1828766" algn="l" defTabSz="914382" rtl="0" eaLnBrk="1" latinLnBrk="0" hangingPunct="1">
        <a:defRPr sz="1800" kern="1200">
          <a:solidFill>
            <a:schemeClr val="tx1"/>
          </a:solidFill>
          <a:latin typeface="+mn-lt"/>
          <a:ea typeface="+mn-ea"/>
          <a:cs typeface="+mn-cs"/>
        </a:defRPr>
      </a:lvl5pPr>
      <a:lvl6pPr marL="2285958" algn="l" defTabSz="914382" rtl="0" eaLnBrk="1" latinLnBrk="0" hangingPunct="1">
        <a:defRPr sz="1800" kern="1200">
          <a:solidFill>
            <a:schemeClr val="tx1"/>
          </a:solidFill>
          <a:latin typeface="+mn-lt"/>
          <a:ea typeface="+mn-ea"/>
          <a:cs typeface="+mn-cs"/>
        </a:defRPr>
      </a:lvl6pPr>
      <a:lvl7pPr marL="2743149" algn="l" defTabSz="914382" rtl="0" eaLnBrk="1" latinLnBrk="0" hangingPunct="1">
        <a:defRPr sz="1800" kern="1200">
          <a:solidFill>
            <a:schemeClr val="tx1"/>
          </a:solidFill>
          <a:latin typeface="+mn-lt"/>
          <a:ea typeface="+mn-ea"/>
          <a:cs typeface="+mn-cs"/>
        </a:defRPr>
      </a:lvl7pPr>
      <a:lvl8pPr marL="3200341" algn="l" defTabSz="914382" rtl="0" eaLnBrk="1" latinLnBrk="0" hangingPunct="1">
        <a:defRPr sz="1800" kern="1200">
          <a:solidFill>
            <a:schemeClr val="tx1"/>
          </a:solidFill>
          <a:latin typeface="+mn-lt"/>
          <a:ea typeface="+mn-ea"/>
          <a:cs typeface="+mn-cs"/>
        </a:defRPr>
      </a:lvl8pPr>
      <a:lvl9pPr marL="3657533" algn="l" defTabSz="91438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p15:clr>
            <a:srgbClr val="F26B43"/>
          </p15:clr>
        </p15:guide>
        <p15:guide id="2" pos="358">
          <p15:clr>
            <a:srgbClr val="F26B43"/>
          </p15:clr>
        </p15:guide>
        <p15:guide id="3" pos="552">
          <p15:clr>
            <a:srgbClr val="F26B43"/>
          </p15:clr>
        </p15:guide>
        <p15:guide id="4" pos="747">
          <p15:clr>
            <a:srgbClr val="F26B43"/>
          </p15:clr>
        </p15:guide>
        <p15:guide id="5" pos="941">
          <p15:clr>
            <a:srgbClr val="F26B43"/>
          </p15:clr>
        </p15:guide>
        <p15:guide id="6" pos="1135">
          <p15:clr>
            <a:srgbClr val="F26B43"/>
          </p15:clr>
        </p15:guide>
        <p15:guide id="7" pos="1328">
          <p15:clr>
            <a:srgbClr val="F26B43"/>
          </p15:clr>
        </p15:guide>
        <p15:guide id="8" pos="1522">
          <p15:clr>
            <a:srgbClr val="F26B43"/>
          </p15:clr>
        </p15:guide>
        <p15:guide id="9" pos="1716">
          <p15:clr>
            <a:srgbClr val="F26B43"/>
          </p15:clr>
        </p15:guide>
        <p15:guide id="10" pos="1911">
          <p15:clr>
            <a:srgbClr val="F26B43"/>
          </p15:clr>
        </p15:guide>
        <p15:guide id="11" pos="2104">
          <p15:clr>
            <a:srgbClr val="F26B43"/>
          </p15:clr>
        </p15:guide>
        <p15:guide id="12" pos="2298">
          <p15:clr>
            <a:srgbClr val="F26B43"/>
          </p15:clr>
        </p15:guide>
        <p15:guide id="13" pos="2492">
          <p15:clr>
            <a:srgbClr val="F26B43"/>
          </p15:clr>
        </p15:guide>
        <p15:guide id="14" pos="2686">
          <p15:clr>
            <a:srgbClr val="F26B43"/>
          </p15:clr>
        </p15:guide>
        <p15:guide id="15" pos="2880">
          <p15:clr>
            <a:srgbClr val="F26B43"/>
          </p15:clr>
        </p15:guide>
        <p15:guide id="16" pos="3074">
          <p15:clr>
            <a:srgbClr val="F26B43"/>
          </p15:clr>
        </p15:guide>
        <p15:guide id="17" pos="3268">
          <p15:clr>
            <a:srgbClr val="F26B43"/>
          </p15:clr>
        </p15:guide>
        <p15:guide id="18" pos="3462">
          <p15:clr>
            <a:srgbClr val="F26B43"/>
          </p15:clr>
        </p15:guide>
        <p15:guide id="19" pos="3656">
          <p15:clr>
            <a:srgbClr val="F26B43"/>
          </p15:clr>
        </p15:guide>
        <p15:guide id="20" pos="3849">
          <p15:clr>
            <a:srgbClr val="F26B43"/>
          </p15:clr>
        </p15:guide>
        <p15:guide id="21" pos="4044">
          <p15:clr>
            <a:srgbClr val="F26B43"/>
          </p15:clr>
        </p15:guide>
        <p15:guide id="22" pos="4238">
          <p15:clr>
            <a:srgbClr val="F26B43"/>
          </p15:clr>
        </p15:guide>
        <p15:guide id="23" pos="4432">
          <p15:clr>
            <a:srgbClr val="F26B43"/>
          </p15:clr>
        </p15:guide>
        <p15:guide id="24" pos="4625">
          <p15:clr>
            <a:srgbClr val="F26B43"/>
          </p15:clr>
        </p15:guide>
        <p15:guide id="25" pos="4819">
          <p15:clr>
            <a:srgbClr val="F26B43"/>
          </p15:clr>
        </p15:guide>
        <p15:guide id="26" pos="5013">
          <p15:clr>
            <a:srgbClr val="F26B43"/>
          </p15:clr>
        </p15:guide>
        <p15:guide id="27" pos="5208">
          <p15:clr>
            <a:srgbClr val="F26B43"/>
          </p15:clr>
        </p15:guide>
        <p15:guide id="28" pos="5402">
          <p15:clr>
            <a:srgbClr val="F26B43"/>
          </p15:clr>
        </p15:guide>
        <p15:guide id="29" pos="5595">
          <p15:clr>
            <a:srgbClr val="F26B43"/>
          </p15:clr>
        </p15:guide>
        <p15:guide id="30" orient="horz" pos="77">
          <p15:clr>
            <a:srgbClr val="F26B43"/>
          </p15:clr>
        </p15:guide>
        <p15:guide id="31" orient="horz" pos="231">
          <p15:clr>
            <a:srgbClr val="F26B43"/>
          </p15:clr>
        </p15:guide>
        <p15:guide id="32" orient="horz" pos="386">
          <p15:clr>
            <a:srgbClr val="F26B43"/>
          </p15:clr>
        </p15:guide>
        <p15:guide id="33" orient="horz" pos="540">
          <p15:clr>
            <a:srgbClr val="F26B43"/>
          </p15:clr>
        </p15:guide>
        <p15:guide id="34" orient="horz" pos="694">
          <p15:clr>
            <a:srgbClr val="F26B43"/>
          </p15:clr>
        </p15:guide>
        <p15:guide id="35" orient="horz" pos="848">
          <p15:clr>
            <a:srgbClr val="F26B43"/>
          </p15:clr>
        </p15:guide>
        <p15:guide id="36" orient="horz" pos="1003">
          <p15:clr>
            <a:srgbClr val="F26B43"/>
          </p15:clr>
        </p15:guide>
        <p15:guide id="37" orient="horz" pos="1157">
          <p15:clr>
            <a:srgbClr val="F26B43"/>
          </p15:clr>
        </p15:guide>
        <p15:guide id="38" orient="horz" pos="1311">
          <p15:clr>
            <a:srgbClr val="F26B43"/>
          </p15:clr>
        </p15:guide>
        <p15:guide id="39" orient="horz" pos="1466">
          <p15:clr>
            <a:srgbClr val="F26B43"/>
          </p15:clr>
        </p15:guide>
        <p15:guide id="40" orient="horz" pos="1620">
          <p15:clr>
            <a:srgbClr val="F26B43"/>
          </p15:clr>
        </p15:guide>
        <p15:guide id="41" orient="horz" pos="1774">
          <p15:clr>
            <a:srgbClr val="F26B43"/>
          </p15:clr>
        </p15:guide>
        <p15:guide id="42" orient="horz" pos="1929">
          <p15:clr>
            <a:srgbClr val="F26B43"/>
          </p15:clr>
        </p15:guide>
        <p15:guide id="43" orient="horz" pos="2083">
          <p15:clr>
            <a:srgbClr val="F26B43"/>
          </p15:clr>
        </p15:guide>
        <p15:guide id="44" orient="horz" pos="2237">
          <p15:clr>
            <a:srgbClr val="F26B43"/>
          </p15:clr>
        </p15:guide>
        <p15:guide id="45" orient="horz" pos="2392">
          <p15:clr>
            <a:srgbClr val="F26B43"/>
          </p15:clr>
        </p15:guide>
        <p15:guide id="46" orient="horz" pos="2546">
          <p15:clr>
            <a:srgbClr val="F26B43"/>
          </p15:clr>
        </p15:guide>
        <p15:guide id="47" orient="horz" pos="2700">
          <p15:clr>
            <a:srgbClr val="F26B43"/>
          </p15:clr>
        </p15:guide>
        <p15:guide id="48" orient="horz" pos="2854">
          <p15:clr>
            <a:srgbClr val="F26B43"/>
          </p15:clr>
        </p15:guide>
        <p15:guide id="49" orient="horz" pos="3009">
          <p15:clr>
            <a:srgbClr val="F26B43"/>
          </p15:clr>
        </p15:guide>
        <p15:guide id="50" orient="horz" pos="31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hyperlink" Target="https://mazovia.pl/pl/rozwoj-regionalny/innowacyjnosc/regionalna-strategia-innowacji-dla-mazowsza/dokumenty-strategiczne/regionalna-strategia-innowacji-dla-mazowsza-do-2030-roku.html" TargetMode="External"/><Relationship Id="rId2" Type="http://schemas.openxmlformats.org/officeDocument/2006/relationships/hyperlink" Target="https://www.gov.pl/web/fundusze-regiony/krajowa-strategia-rozwoju-regionalnego"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kswp.org.pl/" TargetMode="External"/><Relationship Id="rId3" Type="http://schemas.openxmlformats.org/officeDocument/2006/relationships/hyperlink" Target="https://www.farr.pl/" TargetMode="External"/><Relationship Id="rId7" Type="http://schemas.openxmlformats.org/officeDocument/2006/relationships/image" Target="../media/image50.png"/><Relationship Id="rId12"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hyperlink" Target="mailto:bozena.wiacek@farr.pl" TargetMode="External"/><Relationship Id="rId11" Type="http://schemas.openxmlformats.org/officeDocument/2006/relationships/hyperlink" Target="mailto:a%1f_chojnacka@kswp.org.pl" TargetMode="External"/><Relationship Id="rId5" Type="http://schemas.openxmlformats.org/officeDocument/2006/relationships/hyperlink" Target="mailto:natalia.szwagrzyk@farr.pl" TargetMode="External"/><Relationship Id="rId10" Type="http://schemas.openxmlformats.org/officeDocument/2006/relationships/hyperlink" Target="tel:539865561" TargetMode="External"/><Relationship Id="rId4" Type="http://schemas.openxmlformats.org/officeDocument/2006/relationships/hyperlink" Target="tel:+48608517600" TargetMode="External"/><Relationship Id="rId9" Type="http://schemas.openxmlformats.org/officeDocument/2006/relationships/hyperlink" Target="tel:22521065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fdpa.org.pl/fundusz-pozyczkowy" TargetMode="External"/><Relationship Id="rId7" Type="http://schemas.openxmlformats.org/officeDocument/2006/relationships/hyperlink" Target="mailto:siedlce@fdpa.org.pl" TargetMode="External"/><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hyperlink" Target="mailto:radom@fdpa.org.pl" TargetMode="External"/><Relationship Id="rId5" Type="http://schemas.openxmlformats.org/officeDocument/2006/relationships/hyperlink" Target="mailto:plock@fdpa.org.pl" TargetMode="External"/><Relationship Id="rId10" Type="http://schemas.openxmlformats.org/officeDocument/2006/relationships/image" Target="../media/image51.png"/><Relationship Id="rId4" Type="http://schemas.openxmlformats.org/officeDocument/2006/relationships/hyperlink" Target="mailto:fdpa@fdpa.org.pl" TargetMode="External"/><Relationship Id="rId9" Type="http://schemas.openxmlformats.org/officeDocument/2006/relationships/hyperlink" Target="mailto:info@lfr.lublin.p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png"/><Relationship Id="rId2" Type="http://schemas.openxmlformats.org/officeDocument/2006/relationships/hyperlink" Target="https://www.bgk.pl/programy-i-fundusze/fundusze/fundusze-europejskie/projekty/fundusze-europejskie-dla-regionow-2021-2027/dokumenty-do-pobrania/"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fdpa.org.pl/fundusz-pozyczkowy" TargetMode="External"/><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mailto:pozyczkiunijne@bosbank.p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3.png"/><Relationship Id="rId3" Type="http://schemas.openxmlformats.org/officeDocument/2006/relationships/hyperlink" Target="https://www.pfp.com.pl/" TargetMode="External"/><Relationship Id="rId7" Type="http://schemas.openxmlformats.org/officeDocument/2006/relationships/hyperlink" Target="mailto:k.malinowski@pfp.com.pl" TargetMode="External"/><Relationship Id="rId12" Type="http://schemas.openxmlformats.org/officeDocument/2006/relationships/hyperlink" Target="mailto:a%1f_chojnacka@kswp.org.pl" TargetMode="External"/><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hyperlink" Target="tel:880669994" TargetMode="External"/><Relationship Id="rId11" Type="http://schemas.openxmlformats.org/officeDocument/2006/relationships/hyperlink" Target="tel:539865561" TargetMode="External"/><Relationship Id="rId5" Type="http://schemas.openxmlformats.org/officeDocument/2006/relationships/hyperlink" Target="mailto:e.sawicka@pfp.com.pl" TargetMode="External"/><Relationship Id="rId10" Type="http://schemas.openxmlformats.org/officeDocument/2006/relationships/hyperlink" Target="tel:225210651" TargetMode="External"/><Relationship Id="rId4" Type="http://schemas.openxmlformats.org/officeDocument/2006/relationships/hyperlink" Target="tel:532546544" TargetMode="External"/><Relationship Id="rId9" Type="http://schemas.openxmlformats.org/officeDocument/2006/relationships/hyperlink" Target="https://kswp.org.p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hyperlink" Target="mailto:marta.klujew@tise.pl" TargetMode="External"/><Relationship Id="rId5" Type="http://schemas.openxmlformats.org/officeDocument/2006/relationships/hyperlink" Target="https://www.fdpa.org.pl/fundusz-pozyczkowy" TargetMode="Externa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hyperlink" Target="https://www.bgk.pl/produkty/pozyczka-inwestycyjna-dla-rmr/" TargetMode="External"/><Relationship Id="rId7" Type="http://schemas.openxmlformats.org/officeDocument/2006/relationships/hyperlink" Target="https://www.bgk.pl/produkty/pozyczka-na-oze-dla-podmiotow-innych-niz-przedsiebiorstwa-w-rmr/" TargetMode="External"/><Relationship Id="rId2" Type="http://schemas.openxmlformats.org/officeDocument/2006/relationships/hyperlink" Target="https://www.bgk.pl/produkty/pozyczka-inwestycyjna-dla-rws/" TargetMode="External"/><Relationship Id="rId1" Type="http://schemas.openxmlformats.org/officeDocument/2006/relationships/slideLayout" Target="../slideLayouts/slideLayout2.xml"/><Relationship Id="rId6" Type="http://schemas.openxmlformats.org/officeDocument/2006/relationships/hyperlink" Target="https://www.bgk.pl/produkty/pozyczka-na-oze-dla-przedsiebiorstw-w-rmr/" TargetMode="External"/><Relationship Id="rId5" Type="http://schemas.openxmlformats.org/officeDocument/2006/relationships/hyperlink" Target="https://www.bgk.pl/produkty/pozyczka-na-oze-dla-podmiotow-innych-niz-przedsiebiorstwa-w-rws/" TargetMode="External"/><Relationship Id="rId4" Type="http://schemas.openxmlformats.org/officeDocument/2006/relationships/hyperlink" Target="https://www.bgk.pl/produkty/pozyczka-na-oze-dla-przedsiebiorstw-w-rw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emf"/><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733F5918-251C-6BE3-CE43-252E7668A066}"/>
              </a:ext>
            </a:extLst>
          </p:cNvPr>
          <p:cNvSpPr>
            <a:spLocks noGrp="1"/>
          </p:cNvSpPr>
          <p:nvPr>
            <p:ph type="ctrTitle"/>
          </p:nvPr>
        </p:nvSpPr>
        <p:spPr>
          <a:xfrm>
            <a:off x="2886635" y="4840940"/>
            <a:ext cx="8516470" cy="1057835"/>
          </a:xfrm>
        </p:spPr>
        <p:txBody>
          <a:bodyPr>
            <a:noAutofit/>
          </a:bodyPr>
          <a:lstStyle/>
          <a:p>
            <a:pPr algn="ctr"/>
            <a:r>
              <a:rPr lang="pl-PL" sz="1400" dirty="0"/>
              <a:t>Pożyczka Inwestycyjna i OZE  dla Regionu Mazowieckiego Regionalnego (RMR) 2021-2027 </a:t>
            </a:r>
            <a:br>
              <a:rPr lang="pl-PL" sz="1400" dirty="0"/>
            </a:br>
            <a:r>
              <a:rPr lang="pl-PL" sz="1800" dirty="0"/>
              <a:t>UG Przyłęk, 07.08.2025 r. godz. 14.00</a:t>
            </a:r>
            <a:br>
              <a:rPr lang="pl-PL" sz="1400" dirty="0"/>
            </a:br>
            <a:r>
              <a:rPr lang="pl-PL" sz="2000" dirty="0"/>
              <a:t>                                                                                                              </a:t>
            </a:r>
          </a:p>
        </p:txBody>
      </p:sp>
      <p:sp>
        <p:nvSpPr>
          <p:cNvPr id="3" name="Symbol zastępczy numeru slajdu 2">
            <a:extLst>
              <a:ext uri="{FF2B5EF4-FFF2-40B4-BE49-F238E27FC236}">
                <a16:creationId xmlns:a16="http://schemas.microsoft.com/office/drawing/2014/main" id="{1F8448E7-F9DD-F60B-D01F-F72A1612FDD9}"/>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145B3-C375-4AB9-8F99-B9C6AEFD5B3D}" type="slidenum">
              <a:rPr kumimoji="0" lang="en-US" sz="907" b="0" i="0" u="none" strike="noStrike" kern="1200" cap="none" spc="0" normalizeH="0" baseline="0" noProof="0" smtClean="0">
                <a:ln>
                  <a:noFill/>
                </a:ln>
                <a:solidFill>
                  <a:srgbClr val="002073"/>
                </a:solidFill>
                <a:effectLst/>
                <a:uLnTx/>
                <a:uFillTx/>
                <a:latin typeface="Open Sans" pitchFamily="2" charset="0"/>
                <a:ea typeface="Open Sans" pitchFamily="2" charset="0"/>
                <a:cs typeface="Open Sans"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7" b="0" i="0" u="none" strike="noStrike" kern="1200" cap="none" spc="0" normalizeH="0" baseline="0" noProof="0" dirty="0">
              <a:ln>
                <a:noFill/>
              </a:ln>
              <a:solidFill>
                <a:srgbClr val="002073"/>
              </a:solidFill>
              <a:effectLst/>
              <a:uLnTx/>
              <a:uFillTx/>
              <a:latin typeface="Open Sans" pitchFamily="2" charset="0"/>
              <a:ea typeface="Open Sans" pitchFamily="2" charset="0"/>
              <a:cs typeface="Open Sans" pitchFamily="2" charset="0"/>
            </a:endParaRPr>
          </a:p>
        </p:txBody>
      </p:sp>
      <p:pic>
        <p:nvPicPr>
          <p:cNvPr id="15" name="Symbol zastępczy obrazu 14" descr="Obraz zawierający budynek, na wolnym powietrzu, chmura, Wieżowiec&#10;&#10;Opis wygenerowany automatycznie">
            <a:extLst>
              <a:ext uri="{FF2B5EF4-FFF2-40B4-BE49-F238E27FC236}">
                <a16:creationId xmlns:a16="http://schemas.microsoft.com/office/drawing/2014/main" id="{3AEDF77F-44C4-CDE9-4D1C-05DE8D307D3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732" b="2732"/>
          <a:stretch>
            <a:fillRect/>
          </a:stretch>
        </p:blipFill>
        <p:spPr/>
      </p:pic>
    </p:spTree>
    <p:extLst>
      <p:ext uri="{BB962C8B-B14F-4D97-AF65-F5344CB8AC3E}">
        <p14:creationId xmlns:p14="http://schemas.microsoft.com/office/powerpoint/2010/main" val="18165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05FBDA-4449-76DC-94D7-BB01591E3B99}"/>
              </a:ext>
            </a:extLst>
          </p:cNvPr>
          <p:cNvSpPr>
            <a:spLocks noGrp="1"/>
          </p:cNvSpPr>
          <p:nvPr>
            <p:ph type="title"/>
          </p:nvPr>
        </p:nvSpPr>
        <p:spPr>
          <a:xfrm>
            <a:off x="1168614" y="555260"/>
            <a:ext cx="9852728" cy="659765"/>
          </a:xfrm>
        </p:spPr>
        <p:txBody>
          <a:bodyPr>
            <a:normAutofit fontScale="90000"/>
          </a:bodyPr>
          <a:lstStyle/>
          <a:p>
            <a:pPr algn="ctr"/>
            <a:r>
              <a:rPr lang="pl-PL" sz="2500" dirty="0">
                <a:latin typeface="Open Sans" panose="020B0606030504020204" pitchFamily="34" charset="0"/>
                <a:ea typeface="Open Sans" panose="020B0606030504020204" pitchFamily="34" charset="0"/>
                <a:cs typeface="Open Sans" panose="020B0606030504020204" pitchFamily="34" charset="0"/>
              </a:rPr>
              <a:t>Preferencje w finansowaniu</a:t>
            </a:r>
            <a:br>
              <a:rPr lang="pl-PL" sz="2500" dirty="0">
                <a:latin typeface="Open Sans" panose="020B0606030504020204" pitchFamily="34" charset="0"/>
                <a:ea typeface="Open Sans" panose="020B0606030504020204" pitchFamily="34" charset="0"/>
                <a:cs typeface="Open Sans" panose="020B0606030504020204" pitchFamily="34" charset="0"/>
              </a:rPr>
            </a:br>
            <a:endParaRPr lang="pl-PL" sz="2500" dirty="0"/>
          </a:p>
        </p:txBody>
      </p:sp>
      <p:sp>
        <p:nvSpPr>
          <p:cNvPr id="4" name="Symbol zastępczy numeru slajdu 3">
            <a:extLst>
              <a:ext uri="{FF2B5EF4-FFF2-40B4-BE49-F238E27FC236}">
                <a16:creationId xmlns:a16="http://schemas.microsoft.com/office/drawing/2014/main" id="{0750EC29-D7DB-82D4-93ED-E11B73CE03C7}"/>
              </a:ext>
            </a:extLst>
          </p:cNvPr>
          <p:cNvSpPr>
            <a:spLocks noGrp="1"/>
          </p:cNvSpPr>
          <p:nvPr>
            <p:ph type="sldNum" sz="quarter" idx="10"/>
          </p:nvPr>
        </p:nvSpPr>
        <p:spPr/>
        <p:txBody>
          <a:bodyPr/>
          <a:lstStyle/>
          <a:p>
            <a:fld id="{F8C0183B-A19B-450E-9615-6C83693937D9}" type="slidenum">
              <a:rPr lang="pl-PL" smtClean="0"/>
              <a:t>10</a:t>
            </a:fld>
            <a:endParaRPr lang="pl-PL"/>
          </a:p>
        </p:txBody>
      </p:sp>
      <p:pic>
        <p:nvPicPr>
          <p:cNvPr id="9" name="Obraz 8">
            <a:extLst>
              <a:ext uri="{FF2B5EF4-FFF2-40B4-BE49-F238E27FC236}">
                <a16:creationId xmlns:a16="http://schemas.microsoft.com/office/drawing/2014/main" id="{2EF263B5-9DEF-3072-A19B-B5C2EA029F06}"/>
              </a:ext>
            </a:extLst>
          </p:cNvPr>
          <p:cNvPicPr>
            <a:picLocks noChangeAspect="1"/>
          </p:cNvPicPr>
          <p:nvPr/>
        </p:nvPicPr>
        <p:blipFill>
          <a:blip r:embed="rId2"/>
          <a:stretch>
            <a:fillRect/>
          </a:stretch>
        </p:blipFill>
        <p:spPr>
          <a:xfrm>
            <a:off x="895500" y="1033385"/>
            <a:ext cx="1520675" cy="1428113"/>
          </a:xfrm>
          <a:prstGeom prst="rect">
            <a:avLst/>
          </a:prstGeom>
        </p:spPr>
      </p:pic>
      <p:sp>
        <p:nvSpPr>
          <p:cNvPr id="11" name="pole tekstowe 10">
            <a:extLst>
              <a:ext uri="{FF2B5EF4-FFF2-40B4-BE49-F238E27FC236}">
                <a16:creationId xmlns:a16="http://schemas.microsoft.com/office/drawing/2014/main" id="{609CC0B0-A7AB-40FE-4382-708C80840584}"/>
              </a:ext>
            </a:extLst>
          </p:cNvPr>
          <p:cNvSpPr txBox="1"/>
          <p:nvPr/>
        </p:nvSpPr>
        <p:spPr>
          <a:xfrm>
            <a:off x="162838" y="2461498"/>
            <a:ext cx="3229723" cy="4177682"/>
          </a:xfrm>
          <a:prstGeom prst="rect">
            <a:avLst/>
          </a:prstGeom>
          <a:noFill/>
        </p:spPr>
        <p:txBody>
          <a:bodyPr wrap="square">
            <a:spAutoFit/>
          </a:bodyPr>
          <a:lstStyle/>
          <a:p>
            <a:pPr algn="ctr">
              <a:lnSpc>
                <a:spcPct val="107000"/>
              </a:lnSpc>
              <a:spcAft>
                <a:spcPts val="800"/>
              </a:spcAft>
            </a:pPr>
            <a:r>
              <a:rPr lang="pl-PL" sz="2000" b="1" dirty="0">
                <a:latin typeface="Open Sans" panose="020B0606030504020204" pitchFamily="34" charset="0"/>
                <a:ea typeface="Open Sans" panose="020B0606030504020204" pitchFamily="34" charset="0"/>
                <a:cs typeface="Open Sans" panose="020B0606030504020204" pitchFamily="34" charset="0"/>
              </a:rPr>
              <a:t>O</a:t>
            </a:r>
            <a:r>
              <a:rPr lang="pl-PL" sz="2000" b="1" dirty="0">
                <a:effectLst/>
                <a:latin typeface="Open Sans" panose="020B0606030504020204" pitchFamily="34" charset="0"/>
                <a:ea typeface="Open Sans" panose="020B0606030504020204" pitchFamily="34" charset="0"/>
                <a:cs typeface="Open Sans" panose="020B0606030504020204" pitchFamily="34" charset="0"/>
              </a:rPr>
              <a:t>bniżenie </a:t>
            </a:r>
            <a:br>
              <a:rPr lang="pl-PL" sz="2000" b="1" dirty="0">
                <a:effectLst/>
                <a:latin typeface="Open Sans" panose="020B0606030504020204" pitchFamily="34" charset="0"/>
                <a:ea typeface="Open Sans" panose="020B0606030504020204" pitchFamily="34" charset="0"/>
                <a:cs typeface="Open Sans" panose="020B0606030504020204" pitchFamily="34" charset="0"/>
              </a:rPr>
            </a:br>
            <a:r>
              <a:rPr lang="pl-PL" sz="2000" b="1" dirty="0">
                <a:effectLst/>
                <a:latin typeface="Open Sans" panose="020B0606030504020204" pitchFamily="34" charset="0"/>
                <a:ea typeface="Open Sans" panose="020B0606030504020204" pitchFamily="34" charset="0"/>
                <a:cs typeface="Open Sans" panose="020B0606030504020204" pitchFamily="34" charset="0"/>
              </a:rPr>
              <a:t>oprocentowania o 1% </a:t>
            </a:r>
            <a:br>
              <a:rPr lang="pl-PL" sz="2000" dirty="0">
                <a:effectLst/>
                <a:latin typeface="Open Sans" panose="020B0606030504020204" pitchFamily="34" charset="0"/>
                <a:ea typeface="Open Sans" panose="020B0606030504020204" pitchFamily="34" charset="0"/>
                <a:cs typeface="Open Sans" panose="020B0606030504020204" pitchFamily="34" charset="0"/>
              </a:rPr>
            </a:br>
            <a:r>
              <a:rPr lang="pl-PL" sz="2000" b="1" dirty="0">
                <a:effectLst/>
                <a:latin typeface="Open Sans" panose="020B0606030504020204" pitchFamily="34" charset="0"/>
                <a:ea typeface="Open Sans" panose="020B0606030504020204" pitchFamily="34" charset="0"/>
                <a:cs typeface="Open Sans" panose="020B0606030504020204" pitchFamily="34" charset="0"/>
              </a:rPr>
              <a:t>w przypadku inwestycji realizowanej na obszarach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gmin zagrożonych trwałą marginalizacją </a:t>
            </a:r>
          </a:p>
          <a:p>
            <a:pPr algn="ctr">
              <a:lnSpc>
                <a:spcPct val="107000"/>
              </a:lnSpc>
              <a:spcAft>
                <a:spcPts val="800"/>
              </a:spcAft>
            </a:pPr>
            <a:r>
              <a:rPr lang="pl-PL" sz="2000" b="1" dirty="0">
                <a:effectLst/>
                <a:latin typeface="Open Sans" panose="020B0606030504020204" pitchFamily="34" charset="0"/>
                <a:ea typeface="Open Sans" panose="020B0606030504020204" pitchFamily="34" charset="0"/>
                <a:cs typeface="Open Sans" panose="020B0606030504020204" pitchFamily="34" charset="0"/>
              </a:rPr>
              <a:t>oraz </a:t>
            </a:r>
            <a:r>
              <a:rPr lang="pl-PL" sz="2000" b="1"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miast</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średnich tracących funkcje społeczno-gospodarcze</a:t>
            </a:r>
            <a:endParaRPr lang="pl-PL" sz="2000" b="1" dirty="0">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endParaRPr lang="pl-PL" dirty="0">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endParaRPr lang="pl-PL"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pole tekstowe 15">
            <a:extLst>
              <a:ext uri="{FF2B5EF4-FFF2-40B4-BE49-F238E27FC236}">
                <a16:creationId xmlns:a16="http://schemas.microsoft.com/office/drawing/2014/main" id="{26B58654-CEDB-491C-5A3A-1B330E962D89}"/>
              </a:ext>
            </a:extLst>
          </p:cNvPr>
          <p:cNvSpPr txBox="1"/>
          <p:nvPr/>
        </p:nvSpPr>
        <p:spPr>
          <a:xfrm>
            <a:off x="3392560" y="2327275"/>
            <a:ext cx="2959225" cy="3080139"/>
          </a:xfrm>
          <a:prstGeom prst="rect">
            <a:avLst/>
          </a:prstGeom>
          <a:noFill/>
        </p:spPr>
        <p:txBody>
          <a:bodyPr wrap="square">
            <a:spAutoFit/>
          </a:bodyPr>
          <a:lstStyle/>
          <a:p>
            <a:pPr algn="ctr">
              <a:lnSpc>
                <a:spcPct val="107000"/>
              </a:lnSpc>
              <a:spcAft>
                <a:spcPts val="800"/>
              </a:spcAft>
            </a:pPr>
            <a:r>
              <a:rPr lang="pl-PL" sz="2000" b="1" dirty="0">
                <a:latin typeface="Open Sans" panose="020B0606030504020204" pitchFamily="34" charset="0"/>
                <a:ea typeface="Open Sans" panose="020B0606030504020204" pitchFamily="34" charset="0"/>
                <a:cs typeface="Open Sans" panose="020B0606030504020204" pitchFamily="34" charset="0"/>
              </a:rPr>
              <a:t>O</a:t>
            </a:r>
            <a:r>
              <a:rPr lang="pl-PL" sz="2000" b="1" dirty="0">
                <a:effectLst/>
                <a:latin typeface="Open Sans" panose="020B0606030504020204" pitchFamily="34" charset="0"/>
                <a:ea typeface="Open Sans" panose="020B0606030504020204" pitchFamily="34" charset="0"/>
                <a:cs typeface="Open Sans" panose="020B0606030504020204" pitchFamily="34" charset="0"/>
              </a:rPr>
              <a:t>bniżenie </a:t>
            </a:r>
            <a:br>
              <a:rPr lang="pl-PL" sz="2000" b="1" dirty="0">
                <a:effectLst/>
                <a:latin typeface="Open Sans" panose="020B0606030504020204" pitchFamily="34" charset="0"/>
                <a:ea typeface="Open Sans" panose="020B0606030504020204" pitchFamily="34" charset="0"/>
                <a:cs typeface="Open Sans" panose="020B0606030504020204" pitchFamily="34" charset="0"/>
              </a:rPr>
            </a:br>
            <a:r>
              <a:rPr lang="pl-PL" sz="2000" b="1" dirty="0">
                <a:effectLst/>
                <a:latin typeface="Open Sans" panose="020B0606030504020204" pitchFamily="34" charset="0"/>
                <a:ea typeface="Open Sans" panose="020B0606030504020204" pitchFamily="34" charset="0"/>
                <a:cs typeface="Open Sans" panose="020B0606030504020204" pitchFamily="34" charset="0"/>
              </a:rPr>
              <a:t>oprocentowania o 1%</a:t>
            </a:r>
            <a:br>
              <a:rPr lang="pl-PL" sz="2000" b="1" dirty="0">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 przypadku inwestycji </a:t>
            </a: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wpisującej się w co najmniej jedną Regionalną Inteligentną Specjalizację (RIS) **</a:t>
            </a:r>
          </a:p>
          <a:p>
            <a:pPr algn="ctr">
              <a:lnSpc>
                <a:spcPct val="107000"/>
              </a:lnSpc>
              <a:spcAft>
                <a:spcPts val="800"/>
              </a:spcAft>
            </a:pPr>
            <a:r>
              <a:rPr lang="pl-PL" sz="1600" dirty="0">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20" name="pole tekstowe 19">
            <a:extLst>
              <a:ext uri="{FF2B5EF4-FFF2-40B4-BE49-F238E27FC236}">
                <a16:creationId xmlns:a16="http://schemas.microsoft.com/office/drawing/2014/main" id="{8F12C59B-01A2-55E5-04DA-96ED847B656C}"/>
              </a:ext>
            </a:extLst>
          </p:cNvPr>
          <p:cNvSpPr txBox="1"/>
          <p:nvPr/>
        </p:nvSpPr>
        <p:spPr>
          <a:xfrm>
            <a:off x="6263014" y="2334130"/>
            <a:ext cx="2588131" cy="2710807"/>
          </a:xfrm>
          <a:prstGeom prst="rect">
            <a:avLst/>
          </a:prstGeom>
          <a:noFill/>
        </p:spPr>
        <p:txBody>
          <a:bodyPr wrap="square">
            <a:spAutoFit/>
          </a:bodyPr>
          <a:lstStyle/>
          <a:p>
            <a:pPr algn="ctr">
              <a:lnSpc>
                <a:spcPct val="107000"/>
              </a:lnSpc>
              <a:spcAft>
                <a:spcPts val="800"/>
              </a:spcAft>
            </a:pPr>
            <a:r>
              <a:rPr lang="pl-PL" sz="2000" b="1" dirty="0">
                <a:effectLst/>
                <a:latin typeface="Open Sans" panose="020B0606030504020204" pitchFamily="34" charset="0"/>
                <a:ea typeface="Open Sans" panose="020B0606030504020204" pitchFamily="34" charset="0"/>
                <a:cs typeface="Open Sans" panose="020B0606030504020204" pitchFamily="34" charset="0"/>
              </a:rPr>
              <a:t>Wydłużenie okresu spłaty do 6 lub 8 lat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 przypadku wdrożenia przez </a:t>
            </a: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Ostatecznego Odbiorcę</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wyników prac B+R</a:t>
            </a:r>
          </a:p>
        </p:txBody>
      </p:sp>
      <p:pic>
        <p:nvPicPr>
          <p:cNvPr id="22" name="Obraz 21">
            <a:extLst>
              <a:ext uri="{FF2B5EF4-FFF2-40B4-BE49-F238E27FC236}">
                <a16:creationId xmlns:a16="http://schemas.microsoft.com/office/drawing/2014/main" id="{20798030-7E3C-8110-D34D-88079D5D6A1D}"/>
              </a:ext>
            </a:extLst>
          </p:cNvPr>
          <p:cNvPicPr>
            <a:picLocks noChangeAspect="1"/>
          </p:cNvPicPr>
          <p:nvPr/>
        </p:nvPicPr>
        <p:blipFill>
          <a:blip r:embed="rId3"/>
          <a:stretch>
            <a:fillRect/>
          </a:stretch>
        </p:blipFill>
        <p:spPr>
          <a:xfrm>
            <a:off x="6935868" y="1016883"/>
            <a:ext cx="1341118" cy="1301848"/>
          </a:xfrm>
          <a:prstGeom prst="rect">
            <a:avLst/>
          </a:prstGeom>
        </p:spPr>
      </p:pic>
      <p:sp>
        <p:nvSpPr>
          <p:cNvPr id="24" name="pole tekstowe 23">
            <a:extLst>
              <a:ext uri="{FF2B5EF4-FFF2-40B4-BE49-F238E27FC236}">
                <a16:creationId xmlns:a16="http://schemas.microsoft.com/office/drawing/2014/main" id="{5E3F64A1-E0B2-24EF-CA30-1C79EAEE1D81}"/>
              </a:ext>
            </a:extLst>
          </p:cNvPr>
          <p:cNvSpPr txBox="1"/>
          <p:nvPr/>
        </p:nvSpPr>
        <p:spPr>
          <a:xfrm>
            <a:off x="8943910" y="2334129"/>
            <a:ext cx="2588131" cy="3040128"/>
          </a:xfrm>
          <a:prstGeom prst="rect">
            <a:avLst/>
          </a:prstGeom>
          <a:noFill/>
        </p:spPr>
        <p:txBody>
          <a:bodyPr wrap="square">
            <a:spAutoFit/>
          </a:bodyPr>
          <a:lstStyle/>
          <a:p>
            <a:pPr algn="ctr">
              <a:lnSpc>
                <a:spcPct val="107000"/>
              </a:lnSpc>
              <a:spcAft>
                <a:spcPts val="800"/>
              </a:spcAft>
            </a:pPr>
            <a:r>
              <a:rPr lang="pl-PL" sz="2000" b="1" dirty="0">
                <a:latin typeface="Open Sans" panose="020B0606030504020204" pitchFamily="34" charset="0"/>
                <a:ea typeface="Open Sans" panose="020B0606030504020204" pitchFamily="34" charset="0"/>
                <a:cs typeface="Open Sans" panose="020B0606030504020204" pitchFamily="34" charset="0"/>
              </a:rPr>
              <a:t>W</a:t>
            </a:r>
            <a:r>
              <a:rPr lang="pl-PL" sz="2000" b="1" dirty="0">
                <a:effectLst/>
                <a:latin typeface="Open Sans" panose="020B0606030504020204" pitchFamily="34" charset="0"/>
                <a:ea typeface="Open Sans" panose="020B0606030504020204" pitchFamily="34" charset="0"/>
                <a:cs typeface="Open Sans" panose="020B0606030504020204" pitchFamily="34" charset="0"/>
              </a:rPr>
              <a:t>ydłużenie okresu karencji </a:t>
            </a:r>
            <a:br>
              <a:rPr lang="pl-PL" sz="2000" b="1" dirty="0">
                <a:effectLst/>
                <a:latin typeface="Open Sans" panose="020B0606030504020204" pitchFamily="34" charset="0"/>
                <a:ea typeface="Open Sans" panose="020B0606030504020204" pitchFamily="34" charset="0"/>
                <a:cs typeface="Open Sans" panose="020B0606030504020204" pitchFamily="34" charset="0"/>
              </a:rPr>
            </a:br>
            <a:r>
              <a:rPr lang="pl-PL" sz="2000" b="1" dirty="0">
                <a:effectLst/>
                <a:latin typeface="Open Sans" panose="020B0606030504020204" pitchFamily="34" charset="0"/>
                <a:ea typeface="Open Sans" panose="020B0606030504020204" pitchFamily="34" charset="0"/>
                <a:cs typeface="Open Sans" panose="020B0606030504020204" pitchFamily="34" charset="0"/>
              </a:rPr>
              <a:t>do 6 lub 12 miesięcy </a:t>
            </a:r>
            <a:br>
              <a:rPr lang="pl-PL" sz="2000" b="1" dirty="0">
                <a:latin typeface="Open Sans" panose="020B0606030504020204" pitchFamily="34" charset="0"/>
                <a:ea typeface="Open Sans" panose="020B0606030504020204" pitchFamily="34" charset="0"/>
                <a:cs typeface="Open Sans" panose="020B0606030504020204" pitchFamily="34" charset="0"/>
              </a:rPr>
            </a:b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 przypadku wdrożenia przez </a:t>
            </a: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Ostatecznego Odbiorcę</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wyników prac B+R</a:t>
            </a:r>
          </a:p>
        </p:txBody>
      </p:sp>
      <p:pic>
        <p:nvPicPr>
          <p:cNvPr id="28" name="Obraz 27">
            <a:extLst>
              <a:ext uri="{FF2B5EF4-FFF2-40B4-BE49-F238E27FC236}">
                <a16:creationId xmlns:a16="http://schemas.microsoft.com/office/drawing/2014/main" id="{123572F6-B206-06F5-5D35-DCB13866F545}"/>
              </a:ext>
            </a:extLst>
          </p:cNvPr>
          <p:cNvPicPr>
            <a:picLocks noChangeAspect="1"/>
          </p:cNvPicPr>
          <p:nvPr/>
        </p:nvPicPr>
        <p:blipFill>
          <a:blip r:embed="rId4"/>
          <a:stretch>
            <a:fillRect/>
          </a:stretch>
        </p:blipFill>
        <p:spPr>
          <a:xfrm>
            <a:off x="9469321" y="1030825"/>
            <a:ext cx="1505609" cy="1075436"/>
          </a:xfrm>
          <a:prstGeom prst="rect">
            <a:avLst/>
          </a:prstGeom>
        </p:spPr>
      </p:pic>
      <p:pic>
        <p:nvPicPr>
          <p:cNvPr id="3" name="Obraz 2">
            <a:extLst>
              <a:ext uri="{FF2B5EF4-FFF2-40B4-BE49-F238E27FC236}">
                <a16:creationId xmlns:a16="http://schemas.microsoft.com/office/drawing/2014/main" id="{335040DB-4B0A-CF3A-F2A1-28400F2303FB}"/>
              </a:ext>
            </a:extLst>
          </p:cNvPr>
          <p:cNvPicPr>
            <a:picLocks noChangeAspect="1"/>
          </p:cNvPicPr>
          <p:nvPr/>
        </p:nvPicPr>
        <p:blipFill>
          <a:blip r:embed="rId5"/>
          <a:stretch>
            <a:fillRect/>
          </a:stretch>
        </p:blipFill>
        <p:spPr>
          <a:xfrm>
            <a:off x="4264025" y="1108272"/>
            <a:ext cx="1038113" cy="1225857"/>
          </a:xfrm>
          <a:prstGeom prst="rect">
            <a:avLst/>
          </a:prstGeom>
        </p:spPr>
      </p:pic>
      <p:sp>
        <p:nvSpPr>
          <p:cNvPr id="5" name="Tytuł 1">
            <a:extLst>
              <a:ext uri="{FF2B5EF4-FFF2-40B4-BE49-F238E27FC236}">
                <a16:creationId xmlns:a16="http://schemas.microsoft.com/office/drawing/2014/main" id="{4A340749-DE84-486D-C3FF-2FDC13FBEE0B}"/>
              </a:ext>
            </a:extLst>
          </p:cNvPr>
          <p:cNvSpPr txBox="1">
            <a:spLocks/>
          </p:cNvSpPr>
          <p:nvPr/>
        </p:nvSpPr>
        <p:spPr>
          <a:xfrm>
            <a:off x="803304" y="246045"/>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sp>
        <p:nvSpPr>
          <p:cNvPr id="6" name="pole tekstowe 5">
            <a:extLst>
              <a:ext uri="{FF2B5EF4-FFF2-40B4-BE49-F238E27FC236}">
                <a16:creationId xmlns:a16="http://schemas.microsoft.com/office/drawing/2014/main" id="{7DC647B2-054E-111B-0218-5F2F9FF47131}"/>
              </a:ext>
            </a:extLst>
          </p:cNvPr>
          <p:cNvSpPr txBox="1"/>
          <p:nvPr/>
        </p:nvSpPr>
        <p:spPr>
          <a:xfrm>
            <a:off x="3049738" y="1885050"/>
            <a:ext cx="778086" cy="461665"/>
          </a:xfrm>
          <a:prstGeom prst="rect">
            <a:avLst/>
          </a:prstGeom>
          <a:noFill/>
        </p:spPr>
        <p:txBody>
          <a:bodyPr wrap="square" rtlCol="0">
            <a:spAutoFit/>
          </a:bodyPr>
          <a:lstStyle/>
          <a:p>
            <a:r>
              <a:rPr lang="pl-PL" sz="2400" b="1" dirty="0"/>
              <a:t>lub</a:t>
            </a:r>
          </a:p>
        </p:txBody>
      </p:sp>
    </p:spTree>
    <p:extLst>
      <p:ext uri="{BB962C8B-B14F-4D97-AF65-F5344CB8AC3E}">
        <p14:creationId xmlns:p14="http://schemas.microsoft.com/office/powerpoint/2010/main" val="248785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191704-A60A-1796-2D2A-5E0FB84B52B4}"/>
              </a:ext>
            </a:extLst>
          </p:cNvPr>
          <p:cNvSpPr>
            <a:spLocks noGrp="1"/>
          </p:cNvSpPr>
          <p:nvPr>
            <p:ph idx="1"/>
          </p:nvPr>
        </p:nvSpPr>
        <p:spPr>
          <a:xfrm>
            <a:off x="227861" y="366713"/>
            <a:ext cx="11508420" cy="4320696"/>
          </a:xfrm>
        </p:spPr>
        <p:txBody>
          <a:bodyPr>
            <a:normAutofit fontScale="25000" lnSpcReduction="20000"/>
          </a:bodyPr>
          <a:lstStyle/>
          <a:p>
            <a:pPr marL="0" indent="0" algn="just">
              <a:buNone/>
            </a:pPr>
            <a:r>
              <a:rPr lang="pl-PL" sz="64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*Lista gmin zagrożonych trwałą marginalizacją w województwie mazowieckim:</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Radzanów, Glinojeck, Gołymin -Ośrodek, Grudusk, Ojrzeń, Trojanów, Sanniki, Szczawin Kościelny, Gniewoszów, Chotcza, Ciepielów, Rzeczniów, Sienno, Solec nad Wisłą, Huszlew, Olszanka, Platerów, Sarnaki, Stara Kornica, Karniewo, Krasnosielc, Płoniawy -Bramura, Rzewnie, Sypniewo, Szelków, Dzierzgowo, Lipowiec Kościelny, Strzegowo, Stupsk, Szreńsk, </a:t>
            </a:r>
            <a:r>
              <a:rPr lang="pl-PL" sz="640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Baranowo, Czarnia, Goworowo</a:t>
            </a:r>
            <a:r>
              <a:rPr lang="pl-PL" sz="64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a:t>
            </a:r>
            <a:r>
              <a:rPr lang="pl-PL" sz="640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Kadzidło, Lelis, Łyse, Myszyniec, Troszyn</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Andrzejewo, Boguty -Pianki, Nur, Stary Lubotyń, Szulborze Wielkie, Wąsewo, Zaręby Kościelne, Bulkowo, Drobin, Wyszogród, Czerwińsk nad Wisłą, Dzierzążnia, Naruszewo, Raciąż, Chorzele, Czernice Borowe, Jednorożec, Krasne, Krzynowłoga Mała, Przasnysz, Borkowice, Gielniów, Klwów, Odrzywół, Potworów, Rusinów, Wieniawa, Gzy, Iłża, Pionki, Korczew, Mordy, Paprotnia, Przesmyki, Wodynie, Gozdowo, Rościszewo, Szczutowo, Zawidz, Bielany, Ceranów, Jabłonna Lacka, Kosów Lacki, Repki, Sabnie, Sterdyń, </a:t>
            </a:r>
            <a:r>
              <a:rPr lang="pl-PL" sz="640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Chlewiska, Mirów</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Grębków, Korytnica, Miedzna, Sadowne, Stoczek, Strachówka, Kazanów, Policzna, Przyłęk, Tczów, Bieżuń, Kuczbork-Osada, Lubowidz, Lutocin, Siemiątkowo (Obszary wskazane w </a:t>
            </a:r>
            <a:r>
              <a:rPr lang="pl-PL" sz="6400" b="0"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Krajowej Strategii Rozwoju Regionalnego 2030</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w Załączniku 3)</a:t>
            </a:r>
            <a:b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b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64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Miasta średnie tracące funkcje społeczno-gospodarcze</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a:t>
            </a:r>
            <a:r>
              <a:rPr lang="pl-PL" sz="64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Gostynin</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Ostrów Mazowiecka, Pułtusk, Ciechanów, Kozienice, </a:t>
            </a:r>
            <a:r>
              <a:rPr lang="pl-PL" sz="640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Ostrołęka,</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Radom, Sierpc (Obszary wskazane w </a:t>
            </a:r>
            <a:r>
              <a:rPr lang="pl-PL" sz="6400" b="0" i="0" u="sng" dirty="0">
                <a:solidFill>
                  <a:srgbClr val="0050A0"/>
                </a:solidFill>
                <a:effectLst/>
                <a:latin typeface="Open Sans" panose="020B0606030504020204" pitchFamily="34" charset="0"/>
                <a:ea typeface="Open Sans" panose="020B0606030504020204" pitchFamily="34" charset="0"/>
                <a:cs typeface="Open Sans" panose="020B0606030504020204" pitchFamily="34" charset="0"/>
                <a:hlinkClick r:id="rId2" tooltip="Odnośnik otwiera się w nowej karcie"/>
              </a:rPr>
              <a:t>Krajowej Strategii Rozwoju Regionalnego 2030</a:t>
            </a:r>
            <a:r>
              <a:rPr lang="pl-PL" sz="64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w Załączniku 4)</a:t>
            </a:r>
            <a:br>
              <a:rPr lang="pl-PL" sz="5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br>
              <a:rPr lang="pl-PL" sz="18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br>
              <a:rPr lang="pl-PL" sz="18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br>
              <a:rPr lang="pl-PL" sz="18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endParaRPr lang="pl-P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0FFF622E-BEFE-704C-7F95-49EBA5C8AD3D}"/>
              </a:ext>
            </a:extLst>
          </p:cNvPr>
          <p:cNvSpPr>
            <a:spLocks noGrp="1"/>
          </p:cNvSpPr>
          <p:nvPr>
            <p:ph type="sldNum" sz="quarter" idx="10"/>
          </p:nvPr>
        </p:nvSpPr>
        <p:spPr/>
        <p:txBody>
          <a:bodyPr/>
          <a:lstStyle/>
          <a:p>
            <a:fld id="{F8C0183B-A19B-450E-9615-6C83693937D9}" type="slidenum">
              <a:rPr lang="pl-PL" smtClean="0"/>
              <a:t>11</a:t>
            </a:fld>
            <a:endParaRPr lang="pl-PL"/>
          </a:p>
        </p:txBody>
      </p:sp>
      <p:sp>
        <p:nvSpPr>
          <p:cNvPr id="6" name="pole tekstowe 5">
            <a:extLst>
              <a:ext uri="{FF2B5EF4-FFF2-40B4-BE49-F238E27FC236}">
                <a16:creationId xmlns:a16="http://schemas.microsoft.com/office/drawing/2014/main" id="{0A06539A-75D6-921C-B5EC-D8FA6B6B5F71}"/>
              </a:ext>
            </a:extLst>
          </p:cNvPr>
          <p:cNvSpPr txBox="1"/>
          <p:nvPr/>
        </p:nvSpPr>
        <p:spPr>
          <a:xfrm>
            <a:off x="227861" y="4530725"/>
            <a:ext cx="11611020" cy="2339102"/>
          </a:xfrm>
          <a:prstGeom prst="rect">
            <a:avLst/>
          </a:prstGeom>
          <a:noFill/>
        </p:spPr>
        <p:txBody>
          <a:bodyPr wrap="square" rtlCol="0">
            <a:spAutoFit/>
          </a:bodyPr>
          <a:lstStyle/>
          <a:p>
            <a:pPr algn="l"/>
            <a:r>
              <a:rPr lang="pl-PL" sz="1600" b="1" dirty="0">
                <a:latin typeface="Open Sans" panose="020B0606030504020204" pitchFamily="34" charset="0"/>
                <a:ea typeface="Open Sans" panose="020B0606030504020204" pitchFamily="34" charset="0"/>
                <a:cs typeface="Open Sans" panose="020B0606030504020204" pitchFamily="34" charset="0"/>
              </a:rPr>
              <a:t>*</a:t>
            </a:r>
            <a:r>
              <a:rPr lang="pl-PL" sz="1600" b="1" dirty="0">
                <a:solidFill>
                  <a:srgbClr val="212121"/>
                </a:solidFill>
                <a:latin typeface="Open Sans" panose="020B0606030504020204" pitchFamily="34" charset="0"/>
                <a:ea typeface="Open Sans" panose="020B0606030504020204" pitchFamily="34" charset="0"/>
                <a:cs typeface="Open Sans" panose="020B0606030504020204" pitchFamily="34" charset="0"/>
              </a:rPr>
              <a:t>* </a:t>
            </a:r>
            <a:r>
              <a:rPr lang="pl-PL" sz="16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Zgodnie z </a:t>
            </a:r>
            <a:r>
              <a:rPr lang="pl-PL" sz="1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Regionalną Strategią Innowacji </a:t>
            </a:r>
            <a:r>
              <a:rPr lang="pl-PL" sz="1600" b="1" i="0"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dla Mazowsza do 2030 roku</a:t>
            </a:r>
            <a:r>
              <a:rPr lang="pl-PL" sz="1600" b="1"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 obszary inteligentnej specjalizacji Mazowsza to</a:t>
            </a:r>
            <a:r>
              <a:rPr lang="pl-PL" sz="1600" b="0" i="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a:t>
            </a:r>
          </a:p>
          <a:p>
            <a:pPr algn="l"/>
            <a:r>
              <a:rPr lang="pl-PL" b="1" i="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24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bezpieczna żywność (BEZY),</a:t>
            </a:r>
          </a:p>
          <a:p>
            <a:pPr algn="l"/>
            <a:r>
              <a:rPr lang="pl-PL" sz="24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inteligentne systemy w przemyśle i infrastrukturze (INSPI),</a:t>
            </a:r>
          </a:p>
          <a:p>
            <a:pPr algn="l"/>
            <a:r>
              <a:rPr lang="pl-PL" sz="24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nowoczesny ekosystem biznesowy (NEKO),</a:t>
            </a:r>
          </a:p>
          <a:p>
            <a:pPr algn="l"/>
            <a:r>
              <a:rPr lang="pl-PL" sz="24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wysoka jakość życia (WOJAŻ)</a:t>
            </a:r>
          </a:p>
          <a:p>
            <a:endParaRPr lang="pl-PL" dirty="0"/>
          </a:p>
        </p:txBody>
      </p:sp>
      <p:sp>
        <p:nvSpPr>
          <p:cNvPr id="2" name="Tytuł 1">
            <a:extLst>
              <a:ext uri="{FF2B5EF4-FFF2-40B4-BE49-F238E27FC236}">
                <a16:creationId xmlns:a16="http://schemas.microsoft.com/office/drawing/2014/main" id="{62B1085D-EBCF-2CDC-4BF6-673E61BEEB86}"/>
              </a:ext>
            </a:extLst>
          </p:cNvPr>
          <p:cNvSpPr txBox="1">
            <a:spLocks/>
          </p:cNvSpPr>
          <p:nvPr/>
        </p:nvSpPr>
        <p:spPr>
          <a:xfrm>
            <a:off x="376014" y="157758"/>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1600" dirty="0">
                <a:latin typeface="Open Sans" panose="020B0606030504020204" pitchFamily="34" charset="0"/>
                <a:ea typeface="Open Sans" panose="020B0606030504020204" pitchFamily="34" charset="0"/>
                <a:cs typeface="Open Sans" panose="020B0606030504020204" pitchFamily="34" charset="0"/>
              </a:rPr>
            </a:br>
            <a:endParaRPr lang="pl-PL" sz="1600" dirty="0"/>
          </a:p>
        </p:txBody>
      </p:sp>
    </p:spTree>
    <p:extLst>
      <p:ext uri="{BB962C8B-B14F-4D97-AF65-F5344CB8AC3E}">
        <p14:creationId xmlns:p14="http://schemas.microsoft.com/office/powerpoint/2010/main" val="169702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AAE5144E-0F52-7AB4-1D8D-3E1C623A458A}"/>
              </a:ext>
            </a:extLst>
          </p:cNvPr>
          <p:cNvPicPr>
            <a:picLocks noChangeAspect="1"/>
          </p:cNvPicPr>
          <p:nvPr/>
        </p:nvPicPr>
        <p:blipFill>
          <a:blip r:embed="rId2"/>
          <a:stretch>
            <a:fillRect/>
          </a:stretch>
        </p:blipFill>
        <p:spPr>
          <a:xfrm>
            <a:off x="9957921" y="-150991"/>
            <a:ext cx="2197603" cy="2016482"/>
          </a:xfrm>
          <a:prstGeom prst="rect">
            <a:avLst/>
          </a:prstGeom>
        </p:spPr>
      </p:pic>
      <p:sp>
        <p:nvSpPr>
          <p:cNvPr id="2" name="Tytuł 1">
            <a:extLst>
              <a:ext uri="{FF2B5EF4-FFF2-40B4-BE49-F238E27FC236}">
                <a16:creationId xmlns:a16="http://schemas.microsoft.com/office/drawing/2014/main" id="{B688D5C2-1FC6-7D85-512A-738C32975134}"/>
              </a:ext>
            </a:extLst>
          </p:cNvPr>
          <p:cNvSpPr>
            <a:spLocks noGrp="1"/>
          </p:cNvSpPr>
          <p:nvPr>
            <p:ph type="title"/>
          </p:nvPr>
        </p:nvSpPr>
        <p:spPr>
          <a:xfrm>
            <a:off x="1168613" y="366713"/>
            <a:ext cx="9852728" cy="667329"/>
          </a:xfrm>
        </p:spPr>
        <p:txBody>
          <a:bodyPr>
            <a:normAutofit fontScale="90000"/>
          </a:bodyPr>
          <a:lstStyle/>
          <a:p>
            <a:pPr algn="ctr"/>
            <a:r>
              <a:rPr lang="pl-PL" sz="2500" dirty="0">
                <a:latin typeface="Open Sans" panose="020B0606030504020204" pitchFamily="34" charset="0"/>
                <a:ea typeface="Open Sans" panose="020B0606030504020204" pitchFamily="34" charset="0"/>
                <a:cs typeface="Open Sans" panose="020B0606030504020204" pitchFamily="34" charset="0"/>
              </a:rPr>
              <a:t>Jak złożyć wniosek?</a:t>
            </a:r>
            <a:br>
              <a:rPr lang="pl-PL" sz="2500" dirty="0">
                <a:latin typeface="Open Sans" panose="020B0606030504020204" pitchFamily="34" charset="0"/>
                <a:ea typeface="Open Sans" panose="020B0606030504020204" pitchFamily="34" charset="0"/>
                <a:cs typeface="Open Sans" panose="020B0606030504020204" pitchFamily="34" charset="0"/>
              </a:rPr>
            </a:br>
            <a:endParaRPr lang="pl-PL" sz="2500" dirty="0"/>
          </a:p>
        </p:txBody>
      </p:sp>
      <p:sp>
        <p:nvSpPr>
          <p:cNvPr id="3" name="Symbol zastępczy zawartości 2">
            <a:extLst>
              <a:ext uri="{FF2B5EF4-FFF2-40B4-BE49-F238E27FC236}">
                <a16:creationId xmlns:a16="http://schemas.microsoft.com/office/drawing/2014/main" id="{8F944C11-97A1-1F7C-E224-5EA1DAD2F756}"/>
              </a:ext>
            </a:extLst>
          </p:cNvPr>
          <p:cNvSpPr>
            <a:spLocks noGrp="1"/>
          </p:cNvSpPr>
          <p:nvPr>
            <p:ph idx="1"/>
          </p:nvPr>
        </p:nvSpPr>
        <p:spPr>
          <a:xfrm>
            <a:off x="230635" y="963554"/>
            <a:ext cx="10174938" cy="5894446"/>
          </a:xfrm>
        </p:spPr>
        <p:txBody>
          <a:bodyPr>
            <a:normAutofit fontScale="25000" lnSpcReduction="20000"/>
          </a:bodyPr>
          <a:lstStyle/>
          <a:p>
            <a:pPr marL="0" indent="0">
              <a:lnSpc>
                <a:spcPct val="150000"/>
              </a:lnSpc>
              <a:buNone/>
            </a:pPr>
            <a:r>
              <a:rPr lang="pl-PL" sz="6400" b="1" dirty="0">
                <a:effectLst/>
                <a:latin typeface="Open Sans" panose="020B0606030504020204" pitchFamily="34" charset="0"/>
                <a:ea typeface="Open Sans" panose="020B0606030504020204" pitchFamily="34" charset="0"/>
                <a:cs typeface="Open Sans" panose="020B0606030504020204" pitchFamily="34" charset="0"/>
              </a:rPr>
              <a:t>Nabór wniosków ma </a:t>
            </a:r>
            <a:r>
              <a:rPr lang="pl-PL" sz="6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charakter otwarty i ciągły</a:t>
            </a:r>
            <a:r>
              <a:rPr lang="pl-PL" sz="6400"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a:t>
            </a:r>
          </a:p>
          <a:p>
            <a:pPr marL="0" lvl="0" indent="0">
              <a:lnSpc>
                <a:spcPct val="115000"/>
              </a:lnSpc>
              <a:spcAft>
                <a:spcPts val="600"/>
              </a:spcAft>
              <a:buNone/>
            </a:pPr>
            <a:r>
              <a:rPr lang="pl-PL" sz="6400" b="1" dirty="0">
                <a:effectLst/>
                <a:latin typeface="Open Sans" panose="020B0606030504020204" pitchFamily="34" charset="0"/>
                <a:ea typeface="Open Sans" panose="020B0606030504020204" pitchFamily="34" charset="0"/>
                <a:cs typeface="Open Sans" panose="020B0606030504020204" pitchFamily="34" charset="0"/>
              </a:rPr>
              <a:t>Wniosek należy złożyć u Partnera Finansującego </a:t>
            </a:r>
            <a:r>
              <a:rPr lang="pl-PL" sz="6400" dirty="0">
                <a:effectLst/>
                <a:latin typeface="Open Sans" panose="020B0606030504020204" pitchFamily="34" charset="0"/>
                <a:ea typeface="Open Sans" panose="020B0606030504020204" pitchFamily="34" charset="0"/>
                <a:cs typeface="Open Sans" panose="020B0606030504020204" pitchFamily="34" charset="0"/>
              </a:rPr>
              <a:t>(</a:t>
            </a:r>
            <a:r>
              <a:rPr lang="pl-PL" sz="6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bezpośrednio/listownie/online</a:t>
            </a:r>
            <a:r>
              <a:rPr lang="pl-PL" sz="6400" dirty="0">
                <a:latin typeface="Open Sans" panose="020B0606030504020204" pitchFamily="34" charset="0"/>
                <a:ea typeface="Open Sans" panose="020B0606030504020204" pitchFamily="34" charset="0"/>
                <a:cs typeface="Open Sans" panose="020B0606030504020204" pitchFamily="34" charset="0"/>
              </a:rPr>
              <a:t>).</a:t>
            </a:r>
          </a:p>
          <a:p>
            <a:pPr marL="0" lvl="0" indent="0">
              <a:lnSpc>
                <a:spcPct val="115000"/>
              </a:lnSpc>
              <a:spcAft>
                <a:spcPts val="600"/>
              </a:spcAft>
              <a:buNone/>
            </a:pPr>
            <a:r>
              <a:rPr lang="pl-PL" sz="6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Wzór wniosku oraz lista niezbędnych dokumentów dostępna jest na stronie Partnera Finansująceg</a:t>
            </a:r>
            <a:r>
              <a:rPr lang="pl-PL" sz="6400" b="1"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o</a:t>
            </a:r>
            <a:r>
              <a:rPr lang="pl-PL" sz="6400" dirty="0">
                <a:latin typeface="Open Sans" panose="020B0606030504020204" pitchFamily="34" charset="0"/>
                <a:ea typeface="Open Sans" panose="020B0606030504020204" pitchFamily="34" charset="0"/>
                <a:cs typeface="Open Sans" panose="020B0606030504020204" pitchFamily="34" charset="0"/>
              </a:rPr>
              <a:t>.</a:t>
            </a:r>
          </a:p>
          <a:p>
            <a:pPr marL="0" lvl="0" indent="0">
              <a:lnSpc>
                <a:spcPct val="115000"/>
              </a:lnSpc>
              <a:spcAft>
                <a:spcPts val="600"/>
              </a:spcAft>
              <a:buNone/>
            </a:pPr>
            <a:r>
              <a:rPr lang="pl-PL" sz="6400" b="1" dirty="0">
                <a:latin typeface="Open Sans" panose="020B0606030504020204" pitchFamily="34" charset="0"/>
                <a:ea typeface="Open Sans" panose="020B0606030504020204" pitchFamily="34" charset="0"/>
                <a:cs typeface="Open Sans" panose="020B0606030504020204" pitchFamily="34" charset="0"/>
              </a:rPr>
              <a:t>Wnioskodawca proponuje formę zabezpieczenia spośród katalogu stosowanego przez Partnera Finansującego. </a:t>
            </a:r>
            <a:br>
              <a:rPr lang="pl-PL" sz="6400" b="1" dirty="0">
                <a:latin typeface="Open Sans" panose="020B0606030504020204" pitchFamily="34" charset="0"/>
                <a:ea typeface="Open Sans" panose="020B0606030504020204" pitchFamily="34" charset="0"/>
                <a:cs typeface="Open Sans" panose="020B0606030504020204" pitchFamily="34" charset="0"/>
              </a:rPr>
            </a:br>
            <a:r>
              <a:rPr lang="pl-PL" sz="6400" b="1" dirty="0">
                <a:latin typeface="Open Sans" panose="020B0606030504020204" pitchFamily="34" charset="0"/>
                <a:ea typeface="Open Sans" panose="020B0606030504020204" pitchFamily="34" charset="0"/>
                <a:cs typeface="Open Sans" panose="020B0606030504020204" pitchFamily="34" charset="0"/>
              </a:rPr>
              <a:t>Przyjęte zabezpieczenia są </a:t>
            </a:r>
            <a:r>
              <a:rPr lang="pl-PL" sz="6400" dirty="0">
                <a:latin typeface="Open Sans" panose="020B0606030504020204" pitchFamily="34" charset="0"/>
                <a:ea typeface="Open Sans" panose="020B0606030504020204" pitchFamily="34" charset="0"/>
                <a:cs typeface="Open Sans" panose="020B0606030504020204" pitchFamily="34" charset="0"/>
              </a:rPr>
              <a:t>,</a:t>
            </a:r>
            <a:r>
              <a:rPr lang="pl-PL" sz="6400" b="1" dirty="0">
                <a:latin typeface="Open Sans" panose="020B0606030504020204" pitchFamily="34" charset="0"/>
                <a:ea typeface="Open Sans" panose="020B0606030504020204" pitchFamily="34" charset="0"/>
                <a:cs typeface="Open Sans" panose="020B0606030504020204" pitchFamily="34" charset="0"/>
              </a:rPr>
              <a:t> adekwatne do wartości pożyczki a także przedmiotu i charakteru inwestycji, formy prawnej wnioskodawcy i jego działalności oraz wyników oceny wniosku</a:t>
            </a:r>
            <a:r>
              <a:rPr lang="pl-PL" sz="6400" dirty="0">
                <a:latin typeface="Open Sans" panose="020B0606030504020204" pitchFamily="34" charset="0"/>
                <a:ea typeface="Open Sans" panose="020B0606030504020204" pitchFamily="34" charset="0"/>
                <a:cs typeface="Open Sans" panose="020B0606030504020204" pitchFamily="34" charset="0"/>
              </a:rPr>
              <a:t>. </a:t>
            </a:r>
          </a:p>
          <a:p>
            <a:pPr marL="0" lvl="0" indent="0">
              <a:lnSpc>
                <a:spcPct val="115000"/>
              </a:lnSpc>
              <a:spcAft>
                <a:spcPts val="600"/>
              </a:spcAft>
              <a:buNone/>
            </a:pPr>
            <a:r>
              <a:rPr lang="pl-PL" sz="6400" dirty="0">
                <a:latin typeface="Open Sans" panose="020B0606030504020204" pitchFamily="34" charset="0"/>
                <a:ea typeface="Open Sans" panose="020B0606030504020204" pitchFamily="34" charset="0"/>
                <a:cs typeface="Open Sans" panose="020B0606030504020204" pitchFamily="34" charset="0"/>
              </a:rPr>
              <a:t> </a:t>
            </a:r>
            <a:r>
              <a:rPr lang="pl-PL" sz="6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weksel własny </a:t>
            </a:r>
            <a:r>
              <a:rPr lang="pl-PL" sz="6400" b="1" i="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in blanco</a:t>
            </a:r>
            <a:r>
              <a:rPr lang="pl-PL" sz="6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pl-PL" sz="6400" b="1" dirty="0">
                <a:latin typeface="Open Sans" panose="020B0606030504020204" pitchFamily="34" charset="0"/>
                <a:ea typeface="Open Sans" panose="020B0606030504020204" pitchFamily="34" charset="0"/>
                <a:cs typeface="Open Sans" panose="020B0606030504020204" pitchFamily="34" charset="0"/>
              </a:rPr>
              <a:t>wnioskodawcy, jako instrument obligatoryjny</a:t>
            </a:r>
            <a:r>
              <a:rPr lang="pl-PL" sz="6400" dirty="0">
                <a:latin typeface="Open Sans" panose="020B0606030504020204" pitchFamily="34" charset="0"/>
                <a:ea typeface="Open Sans" panose="020B0606030504020204" pitchFamily="34" charset="0"/>
                <a:cs typeface="Open Sans" panose="020B0606030504020204" pitchFamily="34" charset="0"/>
              </a:rPr>
              <a:t>:</a:t>
            </a:r>
          </a:p>
          <a:p>
            <a:pPr marL="0" lvl="0" indent="0">
              <a:lnSpc>
                <a:spcPct val="115000"/>
              </a:lnSpc>
              <a:spcAft>
                <a:spcPts val="600"/>
              </a:spcAft>
              <a:buNone/>
            </a:pPr>
            <a:r>
              <a:rPr lang="pl-PL" sz="6400" dirty="0">
                <a:latin typeface="Open Sans" panose="020B0606030504020204" pitchFamily="34" charset="0"/>
                <a:ea typeface="Open Sans" panose="020B0606030504020204" pitchFamily="34" charset="0"/>
                <a:cs typeface="Open Sans" panose="020B0606030504020204" pitchFamily="34" charset="0"/>
              </a:rPr>
              <a:t> </a:t>
            </a:r>
            <a:r>
              <a:rPr lang="pl-PL" sz="6400" b="1" dirty="0">
                <a:latin typeface="Open Sans" panose="020B0606030504020204" pitchFamily="34" charset="0"/>
                <a:ea typeface="Open Sans" panose="020B0606030504020204" pitchFamily="34" charset="0"/>
                <a:cs typeface="Open Sans" panose="020B0606030504020204" pitchFamily="34" charset="0"/>
              </a:rPr>
              <a:t>wraz z innymi zabezpieczeniami zaakceptowanymi przez Partnera Finansującego, np.:</a:t>
            </a:r>
          </a:p>
          <a:p>
            <a:pPr marL="719138" lvl="3" indent="177800">
              <a:lnSpc>
                <a:spcPct val="115000"/>
              </a:lnSpc>
              <a:spcAft>
                <a:spcPts val="600"/>
              </a:spcAft>
              <a:buFont typeface="+mj-lt"/>
              <a:buAutoNum type="arabicParenR"/>
            </a:pPr>
            <a:r>
              <a:rPr lang="pl-PL" sz="6400" b="1" dirty="0">
                <a:latin typeface="Open Sans" panose="020B0606030504020204" pitchFamily="34" charset="0"/>
                <a:ea typeface="Open Sans" panose="020B0606030504020204" pitchFamily="34" charset="0"/>
                <a:cs typeface="Open Sans" panose="020B0606030504020204" pitchFamily="34" charset="0"/>
              </a:rPr>
              <a:t> przelew (cesja) praw z polisy ubezpieczeniowej nieruchomości będącej przedmiotem Inwestycji Końcowej;</a:t>
            </a:r>
          </a:p>
          <a:p>
            <a:pPr marL="719138" lvl="3" indent="177800">
              <a:lnSpc>
                <a:spcPct val="115000"/>
              </a:lnSpc>
              <a:spcAft>
                <a:spcPts val="600"/>
              </a:spcAft>
              <a:buFont typeface="+mj-lt"/>
              <a:buAutoNum type="arabicParenR"/>
            </a:pPr>
            <a:r>
              <a:rPr lang="pl-PL" sz="6400" b="1" dirty="0">
                <a:latin typeface="Open Sans" panose="020B0606030504020204" pitchFamily="34" charset="0"/>
                <a:ea typeface="Open Sans" panose="020B0606030504020204" pitchFamily="34" charset="0"/>
                <a:cs typeface="Open Sans" panose="020B0606030504020204" pitchFamily="34" charset="0"/>
              </a:rPr>
              <a:t> pełnomocnictwo/upoważnienie do rachunku bankowego;</a:t>
            </a:r>
          </a:p>
          <a:p>
            <a:pPr marL="719138" lvl="3" indent="177800">
              <a:lnSpc>
                <a:spcPct val="115000"/>
              </a:lnSpc>
              <a:spcAft>
                <a:spcPts val="600"/>
              </a:spcAft>
              <a:buFont typeface="+mj-lt"/>
              <a:buAutoNum type="arabicParenR"/>
            </a:pPr>
            <a:r>
              <a:rPr lang="pl-PL" sz="6400" b="1" dirty="0">
                <a:latin typeface="Open Sans" panose="020B0606030504020204" pitchFamily="34" charset="0"/>
                <a:ea typeface="Open Sans" panose="020B0606030504020204" pitchFamily="34" charset="0"/>
                <a:cs typeface="Open Sans" panose="020B0606030504020204" pitchFamily="34" charset="0"/>
              </a:rPr>
              <a:t> inne, zgodne z praktyką rynkową (np.: hipoteka na nieruchomości, zastaw rejestrowy, przelew (cesja) wierzytelności z umowy najmu lub innych umów, gwarancja bankowa, poręczenie, oświadczenie o poddaniu się egzekucji w trybie aktu notarialnego).</a:t>
            </a:r>
          </a:p>
          <a:p>
            <a:pPr marL="0" lvl="3" indent="0">
              <a:lnSpc>
                <a:spcPct val="115000"/>
              </a:lnSpc>
              <a:spcAft>
                <a:spcPts val="600"/>
              </a:spcAft>
              <a:buNone/>
            </a:pPr>
            <a:r>
              <a:rPr lang="pl-PL" sz="6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Ustanowienie zabezpieczenia pożyczki jest obowiązkowe i stanowi warunek jej  uruchomienia. </a:t>
            </a:r>
            <a:endParaRPr lang="pl-PL" sz="6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r>
              <a:rPr lang="pl-PL" sz="6400" dirty="0">
                <a:effectLst/>
                <a:latin typeface="Open Sans" panose="020B0606030504020204" pitchFamily="34" charset="0"/>
                <a:ea typeface="Open Sans" panose="020B0606030504020204" pitchFamily="34" charset="0"/>
                <a:cs typeface="Open Sans" panose="020B0606030504020204" pitchFamily="34" charset="0"/>
              </a:rPr>
              <a:t>Termin na </a:t>
            </a:r>
            <a:r>
              <a:rPr lang="pl-PL" sz="6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uruchomienie pożyczki </a:t>
            </a:r>
            <a:r>
              <a:rPr lang="pl-PL" sz="6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pl-PL" sz="6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30 dni od dnia zawarcia umowy</a:t>
            </a:r>
            <a:r>
              <a:rPr lang="pl-PL" sz="6400" dirty="0">
                <a:effectLst/>
                <a:latin typeface="Open Sans" panose="020B0606030504020204" pitchFamily="34" charset="0"/>
                <a:ea typeface="Open Sans" panose="020B0606030504020204" pitchFamily="34" charset="0"/>
                <a:cs typeface="Open Sans" panose="020B0606030504020204" pitchFamily="34" charset="0"/>
              </a:rPr>
              <a:t>. </a:t>
            </a:r>
          </a:p>
          <a:p>
            <a:endParaRPr lang="pl-PL" dirty="0"/>
          </a:p>
        </p:txBody>
      </p:sp>
      <p:sp>
        <p:nvSpPr>
          <p:cNvPr id="4" name="Symbol zastępczy numeru slajdu 3">
            <a:extLst>
              <a:ext uri="{FF2B5EF4-FFF2-40B4-BE49-F238E27FC236}">
                <a16:creationId xmlns:a16="http://schemas.microsoft.com/office/drawing/2014/main" id="{5C996076-2AC5-531F-3D4E-18A917D1B654}"/>
              </a:ext>
            </a:extLst>
          </p:cNvPr>
          <p:cNvSpPr>
            <a:spLocks noGrp="1"/>
          </p:cNvSpPr>
          <p:nvPr>
            <p:ph type="sldNum" sz="quarter" idx="10"/>
          </p:nvPr>
        </p:nvSpPr>
        <p:spPr/>
        <p:txBody>
          <a:bodyPr/>
          <a:lstStyle/>
          <a:p>
            <a:fld id="{F8C0183B-A19B-450E-9615-6C83693937D9}" type="slidenum">
              <a:rPr lang="pl-PL" smtClean="0"/>
              <a:t>12</a:t>
            </a:fld>
            <a:endParaRPr lang="pl-PL"/>
          </a:p>
        </p:txBody>
      </p:sp>
      <p:sp>
        <p:nvSpPr>
          <p:cNvPr id="5" name="Tytuł 1">
            <a:extLst>
              <a:ext uri="{FF2B5EF4-FFF2-40B4-BE49-F238E27FC236}">
                <a16:creationId xmlns:a16="http://schemas.microsoft.com/office/drawing/2014/main" id="{08CB6C4C-89E1-BEA0-E514-90DC4F610F24}"/>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spTree>
    <p:extLst>
      <p:ext uri="{BB962C8B-B14F-4D97-AF65-F5344CB8AC3E}">
        <p14:creationId xmlns:p14="http://schemas.microsoft.com/office/powerpoint/2010/main" val="117733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BCBF56-842A-52DE-7BE0-D557607645A4}"/>
              </a:ext>
            </a:extLst>
          </p:cNvPr>
          <p:cNvSpPr>
            <a:spLocks noGrp="1"/>
          </p:cNvSpPr>
          <p:nvPr>
            <p:ph type="title"/>
          </p:nvPr>
        </p:nvSpPr>
        <p:spPr>
          <a:xfrm>
            <a:off x="1169636" y="366713"/>
            <a:ext cx="9852728" cy="830036"/>
          </a:xfrm>
        </p:spPr>
        <p:txBody>
          <a:bodyPr/>
          <a:lstStyle/>
          <a:p>
            <a:pPr algn="ctr"/>
            <a:r>
              <a:rPr lang="pl-PL" dirty="0"/>
              <a:t>Gdzie złożyć wniosek?</a:t>
            </a:r>
          </a:p>
        </p:txBody>
      </p:sp>
      <p:sp>
        <p:nvSpPr>
          <p:cNvPr id="4" name="Symbol zastępczy numeru slajdu 3">
            <a:extLst>
              <a:ext uri="{FF2B5EF4-FFF2-40B4-BE49-F238E27FC236}">
                <a16:creationId xmlns:a16="http://schemas.microsoft.com/office/drawing/2014/main" id="{A7D85A64-9116-8773-4417-B1A954969B76}"/>
              </a:ext>
            </a:extLst>
          </p:cNvPr>
          <p:cNvSpPr>
            <a:spLocks noGrp="1"/>
          </p:cNvSpPr>
          <p:nvPr>
            <p:ph type="sldNum" sz="quarter" idx="10"/>
          </p:nvPr>
        </p:nvSpPr>
        <p:spPr/>
        <p:txBody>
          <a:bodyPr/>
          <a:lstStyle/>
          <a:p>
            <a:fld id="{F8C0183B-A19B-450E-9615-6C83693937D9}" type="slidenum">
              <a:rPr lang="pl-PL" smtClean="0"/>
              <a:t>13</a:t>
            </a:fld>
            <a:endParaRPr lang="pl-PL"/>
          </a:p>
        </p:txBody>
      </p:sp>
      <p:pic>
        <p:nvPicPr>
          <p:cNvPr id="6" name="Obraz 5">
            <a:extLst>
              <a:ext uri="{FF2B5EF4-FFF2-40B4-BE49-F238E27FC236}">
                <a16:creationId xmlns:a16="http://schemas.microsoft.com/office/drawing/2014/main" id="{B9CE8B73-E264-57BB-50D5-2B99ADAD30F6}"/>
              </a:ext>
            </a:extLst>
          </p:cNvPr>
          <p:cNvPicPr>
            <a:picLocks noChangeAspect="1"/>
          </p:cNvPicPr>
          <p:nvPr/>
        </p:nvPicPr>
        <p:blipFill>
          <a:blip r:embed="rId2"/>
          <a:stretch>
            <a:fillRect/>
          </a:stretch>
        </p:blipFill>
        <p:spPr>
          <a:xfrm>
            <a:off x="1830572" y="781731"/>
            <a:ext cx="2032795" cy="1881906"/>
          </a:xfrm>
          <a:prstGeom prst="rect">
            <a:avLst/>
          </a:prstGeom>
        </p:spPr>
      </p:pic>
      <p:sp>
        <p:nvSpPr>
          <p:cNvPr id="7" name="pole tekstowe 6">
            <a:extLst>
              <a:ext uri="{FF2B5EF4-FFF2-40B4-BE49-F238E27FC236}">
                <a16:creationId xmlns:a16="http://schemas.microsoft.com/office/drawing/2014/main" id="{C78EACC4-CD91-6AAE-E10A-F3070CF71485}"/>
              </a:ext>
            </a:extLst>
          </p:cNvPr>
          <p:cNvSpPr txBox="1"/>
          <p:nvPr/>
        </p:nvSpPr>
        <p:spPr>
          <a:xfrm>
            <a:off x="835520" y="2260574"/>
            <a:ext cx="4241266" cy="4555093"/>
          </a:xfrm>
          <a:prstGeom prst="rect">
            <a:avLst/>
          </a:prstGeom>
          <a:noFill/>
        </p:spPr>
        <p:txBody>
          <a:bodyPr wrap="square" rtlCol="0">
            <a:spAutoFit/>
          </a:bodyPr>
          <a:lstStyle/>
          <a:p>
            <a:pPr algn="l"/>
            <a:r>
              <a:rPr lang="pl-PL" sz="1600" b="1" i="0" u="sng" dirty="0">
                <a:solidFill>
                  <a:srgbClr val="0050A0"/>
                </a:solidFill>
                <a:effectLst/>
                <a:hlinkClick r:id="rId3" tooltip="Odnośnik otwiera się w nowej karcie"/>
              </a:rPr>
              <a:t>Agencja Rozwoju Regionalnego w Starachowicach</a:t>
            </a:r>
            <a:br>
              <a:rPr lang="pl-PL" sz="1600" b="1" i="0" dirty="0">
                <a:solidFill>
                  <a:srgbClr val="212529"/>
                </a:solidFill>
                <a:effectLst/>
              </a:rPr>
            </a:br>
            <a:r>
              <a:rPr lang="pl-PL" sz="1600" b="1" i="0" dirty="0">
                <a:solidFill>
                  <a:srgbClr val="212529"/>
                </a:solidFill>
                <a:effectLst/>
              </a:rPr>
              <a:t>ul. Mickiewicza 1a</a:t>
            </a:r>
            <a:br>
              <a:rPr lang="pl-PL" sz="1600" b="1" i="0" dirty="0">
                <a:solidFill>
                  <a:srgbClr val="212529"/>
                </a:solidFill>
                <a:effectLst/>
              </a:rPr>
            </a:br>
            <a:r>
              <a:rPr lang="pl-PL" sz="1600" b="1" i="0" dirty="0">
                <a:solidFill>
                  <a:srgbClr val="212529"/>
                </a:solidFill>
                <a:effectLst/>
              </a:rPr>
              <a:t>27-200 Starachowice</a:t>
            </a:r>
            <a:br>
              <a:rPr lang="pl-PL" sz="1600" b="1" i="0" dirty="0">
                <a:solidFill>
                  <a:srgbClr val="212529"/>
                </a:solidFill>
                <a:effectLst/>
              </a:rPr>
            </a:br>
            <a:endParaRPr lang="pl-PL" sz="1600" b="1" i="0" dirty="0">
              <a:solidFill>
                <a:srgbClr val="212529"/>
              </a:solidFill>
              <a:effectLst/>
            </a:endParaRPr>
          </a:p>
          <a:p>
            <a:pPr algn="l"/>
            <a:r>
              <a:rPr lang="pl-PL" sz="1600" b="1" i="0" dirty="0">
                <a:solidFill>
                  <a:srgbClr val="212529"/>
                </a:solidFill>
                <a:effectLst/>
              </a:rPr>
              <a:t>Oddział terenowy:</a:t>
            </a:r>
            <a:br>
              <a:rPr lang="pl-PL" sz="1600" b="1" i="0" dirty="0">
                <a:solidFill>
                  <a:srgbClr val="212529"/>
                </a:solidFill>
                <a:effectLst/>
              </a:rPr>
            </a:br>
            <a:r>
              <a:rPr lang="pl-PL" sz="1600" b="1" i="0" dirty="0">
                <a:solidFill>
                  <a:srgbClr val="212529"/>
                </a:solidFill>
                <a:effectLst/>
              </a:rPr>
              <a:t>ul. Hoża 86 pokój 416</a:t>
            </a:r>
            <a:br>
              <a:rPr lang="pl-PL" sz="1600" b="1" i="0" dirty="0">
                <a:solidFill>
                  <a:srgbClr val="212529"/>
                </a:solidFill>
                <a:effectLst/>
              </a:rPr>
            </a:br>
            <a:r>
              <a:rPr lang="pl-PL" sz="1600" b="1" i="0" dirty="0">
                <a:solidFill>
                  <a:srgbClr val="212529"/>
                </a:solidFill>
                <a:effectLst/>
              </a:rPr>
              <a:t>00-682 Warszawa</a:t>
            </a:r>
          </a:p>
          <a:p>
            <a:pPr algn="l"/>
            <a:br>
              <a:rPr lang="pl-PL" sz="1600" b="1" i="0" dirty="0">
                <a:solidFill>
                  <a:srgbClr val="212529"/>
                </a:solidFill>
                <a:effectLst/>
              </a:rPr>
            </a:br>
            <a:r>
              <a:rPr lang="pl-PL" sz="1600" b="1" i="0" dirty="0">
                <a:solidFill>
                  <a:srgbClr val="212529"/>
                </a:solidFill>
                <a:effectLst/>
              </a:rPr>
              <a:t>Osoby do kontaktu:</a:t>
            </a:r>
            <a:br>
              <a:rPr lang="pl-PL" sz="1600" b="1" i="0" dirty="0">
                <a:solidFill>
                  <a:srgbClr val="212529"/>
                </a:solidFill>
                <a:effectLst/>
              </a:rPr>
            </a:br>
            <a:r>
              <a:rPr lang="pl-PL" sz="1600" b="1" i="0" dirty="0">
                <a:solidFill>
                  <a:srgbClr val="212529"/>
                </a:solidFill>
                <a:effectLst/>
              </a:rPr>
              <a:t>Natalia </a:t>
            </a:r>
            <a:r>
              <a:rPr lang="pl-PL" sz="1600" b="1" i="0" dirty="0" err="1">
                <a:solidFill>
                  <a:srgbClr val="212529"/>
                </a:solidFill>
                <a:effectLst/>
              </a:rPr>
              <a:t>Szwagrzyk</a:t>
            </a:r>
            <a:br>
              <a:rPr lang="pl-PL" sz="1600" b="1" i="0" dirty="0">
                <a:solidFill>
                  <a:srgbClr val="212529"/>
                </a:solidFill>
                <a:effectLst/>
              </a:rPr>
            </a:br>
            <a:r>
              <a:rPr lang="pl-PL" sz="1600" b="1" i="0" dirty="0">
                <a:solidFill>
                  <a:srgbClr val="212529"/>
                </a:solidFill>
                <a:effectLst/>
              </a:rPr>
              <a:t>Tel.: </a:t>
            </a:r>
            <a:r>
              <a:rPr lang="pl-PL" sz="1600" b="1" i="0" u="sng" dirty="0">
                <a:solidFill>
                  <a:srgbClr val="0050A0"/>
                </a:solidFill>
                <a:effectLst/>
                <a:hlinkClick r:id="rId4"/>
              </a:rPr>
              <a:t>608 517 600</a:t>
            </a:r>
            <a:br>
              <a:rPr lang="pl-PL" sz="1600" b="1" i="0" dirty="0">
                <a:solidFill>
                  <a:srgbClr val="212529"/>
                </a:solidFill>
                <a:effectLst/>
              </a:rPr>
            </a:br>
            <a:r>
              <a:rPr lang="pl-PL" sz="1600" b="1" i="0" dirty="0">
                <a:solidFill>
                  <a:srgbClr val="212529"/>
                </a:solidFill>
                <a:effectLst/>
              </a:rPr>
              <a:t>E-mail: </a:t>
            </a:r>
            <a:r>
              <a:rPr lang="pl-PL" sz="1600" b="1" i="0" u="sng" dirty="0">
                <a:solidFill>
                  <a:srgbClr val="0050A0"/>
                </a:solidFill>
                <a:effectLst/>
                <a:hlinkClick r:id="rId5"/>
              </a:rPr>
              <a:t>natalia.szwagrzyk@farr.pl</a:t>
            </a:r>
            <a:br>
              <a:rPr lang="pl-PL" sz="1600" b="1" i="0" u="sng" dirty="0">
                <a:solidFill>
                  <a:srgbClr val="0050A0"/>
                </a:solidFill>
                <a:effectLst/>
              </a:rPr>
            </a:br>
            <a:endParaRPr lang="pl-PL" sz="1600" b="1" i="0" dirty="0">
              <a:solidFill>
                <a:srgbClr val="212529"/>
              </a:solidFill>
              <a:effectLst/>
            </a:endParaRPr>
          </a:p>
          <a:p>
            <a:r>
              <a:rPr lang="pl-PL" sz="1600" b="1" i="0" dirty="0">
                <a:solidFill>
                  <a:srgbClr val="212529"/>
                </a:solidFill>
                <a:effectLst/>
              </a:rPr>
              <a:t>Bożena Wiącek</a:t>
            </a:r>
            <a:br>
              <a:rPr lang="pl-PL" sz="1600" b="1" dirty="0"/>
            </a:br>
            <a:r>
              <a:rPr lang="pl-PL" sz="1600" b="1" i="0" dirty="0">
                <a:solidFill>
                  <a:srgbClr val="212529"/>
                </a:solidFill>
                <a:effectLst/>
              </a:rPr>
              <a:t>Tel.: </a:t>
            </a:r>
            <a:r>
              <a:rPr lang="pl-PL" sz="1600" b="1" i="0" u="sng" dirty="0">
                <a:solidFill>
                  <a:srgbClr val="0050A0"/>
                </a:solidFill>
                <a:effectLst/>
                <a:hlinkClick r:id="rId4"/>
              </a:rPr>
              <a:t>608 517 600</a:t>
            </a:r>
            <a:br>
              <a:rPr lang="pl-PL" sz="1600" b="1" dirty="0"/>
            </a:br>
            <a:r>
              <a:rPr lang="pl-PL" sz="1600" b="1" i="0" dirty="0">
                <a:solidFill>
                  <a:srgbClr val="212529"/>
                </a:solidFill>
                <a:effectLst/>
              </a:rPr>
              <a:t>E-mail: </a:t>
            </a:r>
            <a:r>
              <a:rPr lang="pl-PL" sz="1600" b="1" i="0" u="sng" dirty="0">
                <a:solidFill>
                  <a:srgbClr val="0050A0"/>
                </a:solidFill>
                <a:effectLst/>
                <a:hlinkClick r:id="rId6"/>
              </a:rPr>
              <a:t>bozena.wiacek@farr.pl</a:t>
            </a:r>
            <a:endParaRPr lang="pl-PL" sz="1600" b="1" i="0" dirty="0">
              <a:solidFill>
                <a:srgbClr val="212529"/>
              </a:solidFill>
              <a:effectLst/>
            </a:endParaRPr>
          </a:p>
          <a:p>
            <a:endParaRPr lang="pl-PL" dirty="0"/>
          </a:p>
        </p:txBody>
      </p:sp>
      <p:pic>
        <p:nvPicPr>
          <p:cNvPr id="11" name="Obraz 10">
            <a:extLst>
              <a:ext uri="{FF2B5EF4-FFF2-40B4-BE49-F238E27FC236}">
                <a16:creationId xmlns:a16="http://schemas.microsoft.com/office/drawing/2014/main" id="{89195895-9ED6-F6AE-C9A6-74DD6F21D054}"/>
              </a:ext>
            </a:extLst>
          </p:cNvPr>
          <p:cNvPicPr>
            <a:picLocks noChangeAspect="1"/>
          </p:cNvPicPr>
          <p:nvPr/>
        </p:nvPicPr>
        <p:blipFill>
          <a:blip r:embed="rId7"/>
          <a:stretch>
            <a:fillRect/>
          </a:stretch>
        </p:blipFill>
        <p:spPr>
          <a:xfrm>
            <a:off x="5482808" y="1013628"/>
            <a:ext cx="2157074" cy="1246946"/>
          </a:xfrm>
          <a:prstGeom prst="rect">
            <a:avLst/>
          </a:prstGeom>
        </p:spPr>
      </p:pic>
      <p:sp>
        <p:nvSpPr>
          <p:cNvPr id="12" name="pole tekstowe 11">
            <a:extLst>
              <a:ext uri="{FF2B5EF4-FFF2-40B4-BE49-F238E27FC236}">
                <a16:creationId xmlns:a16="http://schemas.microsoft.com/office/drawing/2014/main" id="{1FA53062-4042-D62A-0D18-DDAB055BC28A}"/>
              </a:ext>
            </a:extLst>
          </p:cNvPr>
          <p:cNvSpPr txBox="1"/>
          <p:nvPr/>
        </p:nvSpPr>
        <p:spPr>
          <a:xfrm>
            <a:off x="5595809" y="2260574"/>
            <a:ext cx="3694112" cy="3816429"/>
          </a:xfrm>
          <a:prstGeom prst="rect">
            <a:avLst/>
          </a:prstGeom>
          <a:noFill/>
        </p:spPr>
        <p:txBody>
          <a:bodyPr wrap="square" rtlCol="0">
            <a:spAutoFit/>
          </a:bodyPr>
          <a:lstStyle/>
          <a:p>
            <a:pPr algn="l"/>
            <a:r>
              <a:rPr lang="pl-PL" sz="1600" b="1" i="0" u="sng" dirty="0">
                <a:solidFill>
                  <a:srgbClr val="0050A0"/>
                </a:solidFill>
                <a:effectLst/>
                <a:hlinkClick r:id="rId8" tooltip="Odnośnik otwiera się w nowej karcie"/>
              </a:rPr>
              <a:t>Krajowe Stowarzyszenie Wspierania Przedsiębiorczości</a:t>
            </a:r>
            <a:br>
              <a:rPr lang="pl-PL" sz="1600" b="1" i="0" dirty="0">
                <a:solidFill>
                  <a:srgbClr val="212529"/>
                </a:solidFill>
                <a:effectLst/>
              </a:rPr>
            </a:br>
            <a:r>
              <a:rPr lang="pl-PL" sz="1600" b="1" i="0" dirty="0">
                <a:solidFill>
                  <a:srgbClr val="212529"/>
                </a:solidFill>
                <a:effectLst/>
              </a:rPr>
              <a:t>ul. Stanisława Staszica 2A</a:t>
            </a:r>
            <a:br>
              <a:rPr lang="pl-PL" sz="1600" b="1" i="0" dirty="0">
                <a:solidFill>
                  <a:srgbClr val="212529"/>
                </a:solidFill>
                <a:effectLst/>
              </a:rPr>
            </a:br>
            <a:r>
              <a:rPr lang="pl-PL" sz="1600" b="1" i="0" dirty="0">
                <a:solidFill>
                  <a:srgbClr val="212529"/>
                </a:solidFill>
                <a:effectLst/>
              </a:rPr>
              <a:t>26-200 Końskie</a:t>
            </a:r>
            <a:br>
              <a:rPr lang="pl-PL" sz="1600" b="1" i="0" dirty="0">
                <a:solidFill>
                  <a:srgbClr val="212529"/>
                </a:solidFill>
                <a:effectLst/>
              </a:rPr>
            </a:br>
            <a:endParaRPr lang="pl-PL" sz="1600" b="1" i="0" dirty="0">
              <a:solidFill>
                <a:srgbClr val="212529"/>
              </a:solidFill>
              <a:effectLst/>
            </a:endParaRPr>
          </a:p>
          <a:p>
            <a:pPr algn="l"/>
            <a:r>
              <a:rPr lang="pl-PL" sz="1600" b="1" i="0" dirty="0">
                <a:solidFill>
                  <a:srgbClr val="212529"/>
                </a:solidFill>
                <a:effectLst/>
              </a:rPr>
              <a:t>Biuro w Warszawie:</a:t>
            </a:r>
            <a:br>
              <a:rPr lang="pl-PL" sz="1600" b="1" i="0" dirty="0">
                <a:solidFill>
                  <a:srgbClr val="212529"/>
                </a:solidFill>
                <a:effectLst/>
              </a:rPr>
            </a:br>
            <a:r>
              <a:rPr lang="pl-PL" sz="1600" b="1" i="0" dirty="0">
                <a:solidFill>
                  <a:srgbClr val="212529"/>
                </a:solidFill>
                <a:effectLst/>
              </a:rPr>
              <a:t>ul. Żurawia 32/34 lok.31</a:t>
            </a:r>
            <a:br>
              <a:rPr lang="pl-PL" sz="1600" b="1" i="0" dirty="0">
                <a:solidFill>
                  <a:srgbClr val="212529"/>
                </a:solidFill>
                <a:effectLst/>
              </a:rPr>
            </a:br>
            <a:r>
              <a:rPr lang="pl-PL" sz="1600" b="1" i="0" dirty="0">
                <a:solidFill>
                  <a:srgbClr val="212529"/>
                </a:solidFill>
                <a:effectLst/>
              </a:rPr>
              <a:t>00-515 Warszawa</a:t>
            </a:r>
            <a:br>
              <a:rPr lang="pl-PL" sz="1600" b="1" i="0" dirty="0">
                <a:solidFill>
                  <a:srgbClr val="212529"/>
                </a:solidFill>
                <a:effectLst/>
              </a:rPr>
            </a:br>
            <a:br>
              <a:rPr lang="pl-PL" sz="1600" b="1" i="0" dirty="0">
                <a:solidFill>
                  <a:srgbClr val="212529"/>
                </a:solidFill>
                <a:effectLst/>
              </a:rPr>
            </a:br>
            <a:r>
              <a:rPr lang="pl-PL" sz="1600" b="1" i="0" dirty="0">
                <a:solidFill>
                  <a:srgbClr val="212529"/>
                </a:solidFill>
                <a:effectLst/>
              </a:rPr>
              <a:t>Osoby do kontaktu:</a:t>
            </a:r>
            <a:br>
              <a:rPr lang="pl-PL" sz="1600" b="1" dirty="0"/>
            </a:br>
            <a:r>
              <a:rPr lang="pl-PL" sz="1600" b="1" i="0" dirty="0">
                <a:solidFill>
                  <a:srgbClr val="212529"/>
                </a:solidFill>
                <a:effectLst/>
              </a:rPr>
              <a:t>Anna Chojnacka</a:t>
            </a:r>
            <a:br>
              <a:rPr lang="pl-PL" sz="1600" b="1" dirty="0"/>
            </a:br>
            <a:r>
              <a:rPr lang="pl-PL" sz="1600" b="1" i="0" dirty="0">
                <a:solidFill>
                  <a:srgbClr val="212529"/>
                </a:solidFill>
                <a:effectLst/>
              </a:rPr>
              <a:t>Tel.: </a:t>
            </a:r>
            <a:r>
              <a:rPr lang="pl-PL" sz="1600" b="1" i="0" u="sng" dirty="0">
                <a:solidFill>
                  <a:srgbClr val="0050A0"/>
                </a:solidFill>
                <a:effectLst/>
                <a:hlinkClick r:id="rId9"/>
              </a:rPr>
              <a:t>22 521 06 51</a:t>
            </a:r>
            <a:r>
              <a:rPr lang="pl-PL" sz="1600" b="1" i="0" dirty="0">
                <a:solidFill>
                  <a:srgbClr val="212529"/>
                </a:solidFill>
                <a:effectLst/>
              </a:rPr>
              <a:t>    </a:t>
            </a:r>
            <a:br>
              <a:rPr lang="pl-PL" sz="1600" b="1" dirty="0"/>
            </a:br>
            <a:r>
              <a:rPr lang="pl-PL" sz="1600" b="1" i="0" dirty="0">
                <a:solidFill>
                  <a:srgbClr val="212529"/>
                </a:solidFill>
                <a:effectLst/>
              </a:rPr>
              <a:t>Kom.: </a:t>
            </a:r>
            <a:r>
              <a:rPr lang="pl-PL" sz="1600" b="1" i="0" u="sng" dirty="0">
                <a:solidFill>
                  <a:srgbClr val="0050A0"/>
                </a:solidFill>
                <a:effectLst/>
                <a:hlinkClick r:id="rId10"/>
              </a:rPr>
              <a:t>539 865 561</a:t>
            </a:r>
            <a:br>
              <a:rPr lang="pl-PL" sz="1600" b="1" dirty="0"/>
            </a:br>
            <a:r>
              <a:rPr lang="pl-PL" sz="1600" b="1" i="0" dirty="0">
                <a:solidFill>
                  <a:srgbClr val="212529"/>
                </a:solidFill>
                <a:effectLst/>
              </a:rPr>
              <a:t>E-mail: </a:t>
            </a:r>
            <a:r>
              <a:rPr lang="pl-PL" sz="1600" b="1" i="0" u="sng" dirty="0">
                <a:solidFill>
                  <a:srgbClr val="0050A0"/>
                </a:solidFill>
                <a:effectLst/>
                <a:hlinkClick r:id="rId11"/>
              </a:rPr>
              <a:t>a­_chojnacka@kswp.org.pl</a:t>
            </a:r>
            <a:endParaRPr lang="pl-PL" sz="1600" b="1" i="0" dirty="0">
              <a:solidFill>
                <a:srgbClr val="212529"/>
              </a:solidFill>
              <a:effectLst/>
            </a:endParaRPr>
          </a:p>
          <a:p>
            <a:endParaRPr lang="pl-PL" dirty="0"/>
          </a:p>
        </p:txBody>
      </p:sp>
      <p:sp>
        <p:nvSpPr>
          <p:cNvPr id="8" name="Tytuł 1">
            <a:extLst>
              <a:ext uri="{FF2B5EF4-FFF2-40B4-BE49-F238E27FC236}">
                <a16:creationId xmlns:a16="http://schemas.microsoft.com/office/drawing/2014/main" id="{2F3B62E7-446A-7A6D-C772-EB3F0C2A932C}"/>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pic>
        <p:nvPicPr>
          <p:cNvPr id="5" name="Obraz 4">
            <a:extLst>
              <a:ext uri="{FF2B5EF4-FFF2-40B4-BE49-F238E27FC236}">
                <a16:creationId xmlns:a16="http://schemas.microsoft.com/office/drawing/2014/main" id="{18F0D1FF-ADF7-CCC2-25C2-1161E8F47920}"/>
              </a:ext>
            </a:extLst>
          </p:cNvPr>
          <p:cNvPicPr>
            <a:picLocks noChangeAspect="1"/>
          </p:cNvPicPr>
          <p:nvPr/>
        </p:nvPicPr>
        <p:blipFill>
          <a:blip r:embed="rId12"/>
          <a:stretch>
            <a:fillRect/>
          </a:stretch>
        </p:blipFill>
        <p:spPr>
          <a:xfrm>
            <a:off x="9402922" y="1792060"/>
            <a:ext cx="2184004" cy="2184004"/>
          </a:xfrm>
          <a:prstGeom prst="rect">
            <a:avLst/>
          </a:prstGeom>
        </p:spPr>
      </p:pic>
      <p:sp>
        <p:nvSpPr>
          <p:cNvPr id="9" name="pole tekstowe 8">
            <a:extLst>
              <a:ext uri="{FF2B5EF4-FFF2-40B4-BE49-F238E27FC236}">
                <a16:creationId xmlns:a16="http://schemas.microsoft.com/office/drawing/2014/main" id="{FB58167C-EEEE-CE72-E1E9-0E7BB7803961}"/>
              </a:ext>
            </a:extLst>
          </p:cNvPr>
          <p:cNvSpPr txBox="1"/>
          <p:nvPr/>
        </p:nvSpPr>
        <p:spPr>
          <a:xfrm>
            <a:off x="8915421" y="621438"/>
            <a:ext cx="2980303" cy="1015663"/>
          </a:xfrm>
          <a:prstGeom prst="rect">
            <a:avLst/>
          </a:prstGeom>
          <a:noFill/>
        </p:spPr>
        <p:txBody>
          <a:bodyPr wrap="none" rtlCol="0">
            <a:spAutoFit/>
          </a:bodyPr>
          <a:lstStyle/>
          <a:p>
            <a:pPr algn="ctr"/>
            <a:r>
              <a:rPr lang="pl-PL" sz="2000" b="1" dirty="0">
                <a:solidFill>
                  <a:schemeClr val="tx2"/>
                </a:solidFill>
                <a:latin typeface="Open Sans" pitchFamily="2" charset="0"/>
                <a:ea typeface="Open Sans" pitchFamily="2" charset="0"/>
                <a:cs typeface="Open Sans" pitchFamily="2" charset="0"/>
              </a:rPr>
              <a:t>Pożyczka </a:t>
            </a:r>
            <a:br>
              <a:rPr lang="pl-PL" sz="2000" b="1" dirty="0">
                <a:solidFill>
                  <a:schemeClr val="tx2"/>
                </a:solidFill>
                <a:latin typeface="Open Sans" pitchFamily="2" charset="0"/>
                <a:ea typeface="Open Sans" pitchFamily="2" charset="0"/>
                <a:cs typeface="Open Sans" pitchFamily="2" charset="0"/>
              </a:rPr>
            </a:br>
            <a:r>
              <a:rPr lang="pl-PL" sz="2000" b="1" dirty="0">
                <a:solidFill>
                  <a:schemeClr val="tx2"/>
                </a:solidFill>
                <a:latin typeface="Open Sans" pitchFamily="2" charset="0"/>
                <a:ea typeface="Open Sans" pitchFamily="2" charset="0"/>
                <a:cs typeface="Open Sans" pitchFamily="2" charset="0"/>
              </a:rPr>
              <a:t>inwestycyjna dla RMR</a:t>
            </a:r>
            <a:br>
              <a:rPr lang="pl-PL" sz="2000" b="1" dirty="0">
                <a:solidFill>
                  <a:schemeClr val="tx2"/>
                </a:solidFill>
                <a:latin typeface="Open Sans" pitchFamily="2" charset="0"/>
                <a:ea typeface="Open Sans" pitchFamily="2" charset="0"/>
                <a:cs typeface="Open Sans" pitchFamily="2" charset="0"/>
              </a:rPr>
            </a:br>
            <a:r>
              <a:rPr lang="pl-PL" sz="2000" b="1" dirty="0">
                <a:solidFill>
                  <a:schemeClr val="tx2"/>
                </a:solidFill>
                <a:latin typeface="Open Sans" pitchFamily="2" charset="0"/>
                <a:ea typeface="Open Sans" pitchFamily="2" charset="0"/>
                <a:cs typeface="Open Sans" pitchFamily="2" charset="0"/>
              </a:rPr>
              <a:t>KOD QR:</a:t>
            </a:r>
          </a:p>
        </p:txBody>
      </p:sp>
    </p:spTree>
    <p:extLst>
      <p:ext uri="{BB962C8B-B14F-4D97-AF65-F5344CB8AC3E}">
        <p14:creationId xmlns:p14="http://schemas.microsoft.com/office/powerpoint/2010/main" val="360668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97CEF-86E3-1C92-25BA-0CE2EAD9D99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A7BD706-2C93-C3D7-9E18-4EEC585AAF96}"/>
              </a:ext>
            </a:extLst>
          </p:cNvPr>
          <p:cNvSpPr>
            <a:spLocks noGrp="1"/>
          </p:cNvSpPr>
          <p:nvPr>
            <p:ph type="title"/>
          </p:nvPr>
        </p:nvSpPr>
        <p:spPr>
          <a:xfrm>
            <a:off x="1169636" y="366713"/>
            <a:ext cx="9852728" cy="830036"/>
          </a:xfrm>
        </p:spPr>
        <p:txBody>
          <a:bodyPr/>
          <a:lstStyle/>
          <a:p>
            <a:pPr algn="ctr"/>
            <a:r>
              <a:rPr lang="pl-PL" dirty="0"/>
              <a:t>Gdzie złożyć wniosek?</a:t>
            </a:r>
          </a:p>
        </p:txBody>
      </p:sp>
      <p:sp>
        <p:nvSpPr>
          <p:cNvPr id="4" name="Symbol zastępczy numeru slajdu 3">
            <a:extLst>
              <a:ext uri="{FF2B5EF4-FFF2-40B4-BE49-F238E27FC236}">
                <a16:creationId xmlns:a16="http://schemas.microsoft.com/office/drawing/2014/main" id="{62B6086F-1CA6-0333-68A0-52AD2518F06D}"/>
              </a:ext>
            </a:extLst>
          </p:cNvPr>
          <p:cNvSpPr>
            <a:spLocks noGrp="1"/>
          </p:cNvSpPr>
          <p:nvPr>
            <p:ph type="sldNum" sz="quarter" idx="10"/>
          </p:nvPr>
        </p:nvSpPr>
        <p:spPr/>
        <p:txBody>
          <a:bodyPr/>
          <a:lstStyle/>
          <a:p>
            <a:fld id="{F8C0183B-A19B-450E-9615-6C83693937D9}" type="slidenum">
              <a:rPr lang="pl-PL" smtClean="0"/>
              <a:t>14</a:t>
            </a:fld>
            <a:endParaRPr lang="pl-PL"/>
          </a:p>
        </p:txBody>
      </p:sp>
      <p:pic>
        <p:nvPicPr>
          <p:cNvPr id="1026" name="Picture 2">
            <a:extLst>
              <a:ext uri="{FF2B5EF4-FFF2-40B4-BE49-F238E27FC236}">
                <a16:creationId xmlns:a16="http://schemas.microsoft.com/office/drawing/2014/main" id="{2489354A-B232-6608-B46D-53DC2828F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811" y="776894"/>
            <a:ext cx="1315578" cy="131557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DE72A140-DD0D-3B7F-D8B5-936C46732295}"/>
              </a:ext>
            </a:extLst>
          </p:cNvPr>
          <p:cNvSpPr txBox="1"/>
          <p:nvPr/>
        </p:nvSpPr>
        <p:spPr>
          <a:xfrm>
            <a:off x="5233921" y="1837767"/>
            <a:ext cx="4398401" cy="5397828"/>
          </a:xfrm>
          <a:prstGeom prst="rect">
            <a:avLst/>
          </a:prstGeom>
          <a:noFill/>
        </p:spPr>
        <p:txBody>
          <a:bodyPr wrap="square" rtlCol="0">
            <a:spAutoFit/>
          </a:bodyPr>
          <a:lstStyle/>
          <a:p>
            <a:pPr algn="l"/>
            <a:r>
              <a:rPr lang="pl-PL" sz="1400" b="1" i="0" dirty="0">
                <a:solidFill>
                  <a:srgbClr val="212529"/>
                </a:solidFill>
                <a:effectLst/>
                <a:hlinkClick r:id="rId3"/>
              </a:rPr>
              <a:t>Fundacja na Rzecz Rozwoju Polskiego Rolnictwa</a:t>
            </a:r>
            <a:br>
              <a:rPr lang="pl-PL" sz="1400" b="1" i="0" dirty="0">
                <a:solidFill>
                  <a:srgbClr val="212529"/>
                </a:solidFill>
                <a:effectLst/>
              </a:rPr>
            </a:br>
            <a:r>
              <a:rPr lang="pl-PL" sz="1400" b="1" i="0" dirty="0">
                <a:solidFill>
                  <a:srgbClr val="212529"/>
                </a:solidFill>
                <a:effectLst/>
              </a:rPr>
              <a:t>ul. Witolda Gombrowicza 19</a:t>
            </a:r>
          </a:p>
          <a:p>
            <a:pPr algn="l"/>
            <a:r>
              <a:rPr lang="pl-PL" sz="1400" b="1" i="0" dirty="0">
                <a:solidFill>
                  <a:srgbClr val="212529"/>
                </a:solidFill>
                <a:effectLst/>
              </a:rPr>
              <a:t>01-682 Warszawa</a:t>
            </a:r>
          </a:p>
          <a:p>
            <a:pPr algn="l"/>
            <a:r>
              <a:rPr lang="pl-PL" sz="1400" b="1" i="0" dirty="0">
                <a:solidFill>
                  <a:srgbClr val="212529"/>
                </a:solidFill>
                <a:effectLst/>
              </a:rPr>
              <a:t>tel. +48 694-407-395 lub +48 22 864 03 90 wew. 115</a:t>
            </a:r>
          </a:p>
          <a:p>
            <a:pPr algn="l"/>
            <a:r>
              <a:rPr lang="pl-PL" sz="1400" b="1" i="0" dirty="0">
                <a:solidFill>
                  <a:srgbClr val="212529"/>
                </a:solidFill>
                <a:effectLst/>
              </a:rPr>
              <a:t>e-mail: </a:t>
            </a:r>
            <a:r>
              <a:rPr lang="pl-PL" sz="1400" b="1" i="0" dirty="0">
                <a:solidFill>
                  <a:srgbClr val="212529"/>
                </a:solidFill>
                <a:effectLst/>
                <a:hlinkClick r:id="rId4"/>
              </a:rPr>
              <a:t>fdpa@fdpa.org.pl</a:t>
            </a:r>
            <a:r>
              <a:rPr lang="pl-PL" sz="1400" b="1" i="0" dirty="0">
                <a:solidFill>
                  <a:srgbClr val="212529"/>
                </a:solidFill>
                <a:effectLst/>
              </a:rPr>
              <a:t> </a:t>
            </a:r>
          </a:p>
          <a:p>
            <a:pPr algn="l"/>
            <a:r>
              <a:rPr lang="pl-PL" sz="1400" b="1" i="0" dirty="0">
                <a:solidFill>
                  <a:srgbClr val="212529"/>
                </a:solidFill>
                <a:effectLst/>
              </a:rPr>
              <a:t> </a:t>
            </a:r>
          </a:p>
          <a:p>
            <a:pPr algn="l"/>
            <a:r>
              <a:rPr lang="pl-PL" sz="1400" b="1" i="0" dirty="0">
                <a:solidFill>
                  <a:srgbClr val="212529"/>
                </a:solidFill>
                <a:effectLst/>
              </a:rPr>
              <a:t>Biuro Terenowe FDPA w Płocku</a:t>
            </a:r>
          </a:p>
          <a:p>
            <a:pPr algn="l"/>
            <a:r>
              <a:rPr lang="pl-PL" sz="1400" b="1" i="0" dirty="0">
                <a:solidFill>
                  <a:srgbClr val="212529"/>
                </a:solidFill>
                <a:effectLst/>
              </a:rPr>
              <a:t>ul. Nowy Rynek 8 lok. 24/25,</a:t>
            </a:r>
          </a:p>
          <a:p>
            <a:pPr algn="l"/>
            <a:r>
              <a:rPr lang="pl-PL" sz="1400" b="1" i="0" dirty="0">
                <a:solidFill>
                  <a:srgbClr val="212529"/>
                </a:solidFill>
                <a:effectLst/>
              </a:rPr>
              <a:t>09-402 Płock</a:t>
            </a:r>
          </a:p>
          <a:p>
            <a:pPr algn="l"/>
            <a:r>
              <a:rPr lang="pl-PL" sz="1400" b="1" i="0" dirty="0">
                <a:solidFill>
                  <a:srgbClr val="212529"/>
                </a:solidFill>
                <a:effectLst/>
              </a:rPr>
              <a:t>tel./faks (24) 268 90 60, 694 407 394, 533 979 211</a:t>
            </a:r>
          </a:p>
          <a:p>
            <a:pPr algn="l"/>
            <a:r>
              <a:rPr lang="pl-PL" sz="1400" b="1" i="0" dirty="0">
                <a:solidFill>
                  <a:srgbClr val="212529"/>
                </a:solidFill>
                <a:effectLst/>
              </a:rPr>
              <a:t>e-mail: </a:t>
            </a:r>
            <a:r>
              <a:rPr lang="pl-PL" sz="1400" b="1" i="0" dirty="0">
                <a:solidFill>
                  <a:srgbClr val="212529"/>
                </a:solidFill>
                <a:effectLst/>
                <a:hlinkClick r:id="rId5"/>
              </a:rPr>
              <a:t>plock@fdpa.org.pl</a:t>
            </a:r>
            <a:r>
              <a:rPr lang="pl-PL" sz="1400" b="1" i="0" dirty="0">
                <a:solidFill>
                  <a:srgbClr val="212529"/>
                </a:solidFill>
                <a:effectLst/>
              </a:rPr>
              <a:t> </a:t>
            </a:r>
          </a:p>
          <a:p>
            <a:pPr algn="l"/>
            <a:r>
              <a:rPr lang="pl-PL" sz="1400" b="1" i="0" dirty="0">
                <a:solidFill>
                  <a:srgbClr val="212529"/>
                </a:solidFill>
                <a:effectLst/>
              </a:rPr>
              <a:t> </a:t>
            </a:r>
          </a:p>
          <a:p>
            <a:pPr algn="l"/>
            <a:r>
              <a:rPr lang="pl-PL" sz="1400" b="1" i="0" dirty="0">
                <a:solidFill>
                  <a:srgbClr val="212529"/>
                </a:solidFill>
                <a:effectLst/>
              </a:rPr>
              <a:t>Biuro Terenowe FDPA w Radomiu</a:t>
            </a:r>
          </a:p>
          <a:p>
            <a:pPr algn="l"/>
            <a:r>
              <a:rPr lang="pl-PL" sz="1400" b="1" i="0" dirty="0">
                <a:solidFill>
                  <a:srgbClr val="212529"/>
                </a:solidFill>
                <a:effectLst/>
              </a:rPr>
              <a:t>ul. Żeromskiego 76/82 A,</a:t>
            </a:r>
          </a:p>
          <a:p>
            <a:pPr algn="l"/>
            <a:r>
              <a:rPr lang="pl-PL" sz="1400" b="1" i="0" dirty="0">
                <a:solidFill>
                  <a:srgbClr val="212529"/>
                </a:solidFill>
                <a:effectLst/>
              </a:rPr>
              <a:t>26-600 Radom</a:t>
            </a:r>
          </a:p>
          <a:p>
            <a:pPr algn="l"/>
            <a:r>
              <a:rPr lang="pl-PL" sz="1400" b="1" i="0" dirty="0">
                <a:solidFill>
                  <a:srgbClr val="212529"/>
                </a:solidFill>
                <a:effectLst/>
              </a:rPr>
              <a:t>tel. (48) 332 14 90, 690 911 630, 664 727 289</a:t>
            </a:r>
          </a:p>
          <a:p>
            <a:pPr algn="l"/>
            <a:r>
              <a:rPr lang="pl-PL" sz="1400" b="1" i="0" dirty="0">
                <a:solidFill>
                  <a:srgbClr val="212529"/>
                </a:solidFill>
                <a:effectLst/>
              </a:rPr>
              <a:t>e-mail: </a:t>
            </a:r>
            <a:r>
              <a:rPr lang="pl-PL" sz="1400" b="1" i="0" dirty="0">
                <a:solidFill>
                  <a:srgbClr val="212529"/>
                </a:solidFill>
                <a:effectLst/>
                <a:hlinkClick r:id="rId6"/>
              </a:rPr>
              <a:t>radom@fdpa.org.pl</a:t>
            </a:r>
            <a:r>
              <a:rPr lang="pl-PL" sz="1400" b="1" i="0" dirty="0">
                <a:solidFill>
                  <a:srgbClr val="212529"/>
                </a:solidFill>
                <a:effectLst/>
              </a:rPr>
              <a:t> </a:t>
            </a:r>
          </a:p>
          <a:p>
            <a:pPr algn="l"/>
            <a:r>
              <a:rPr lang="pl-PL" sz="1400" b="1" i="0" dirty="0">
                <a:solidFill>
                  <a:srgbClr val="212529"/>
                </a:solidFill>
                <a:effectLst/>
              </a:rPr>
              <a:t> </a:t>
            </a:r>
          </a:p>
          <a:p>
            <a:pPr algn="l"/>
            <a:r>
              <a:rPr lang="pl-PL" sz="1400" b="1" i="0" dirty="0">
                <a:solidFill>
                  <a:srgbClr val="212529"/>
                </a:solidFill>
                <a:effectLst/>
              </a:rPr>
              <a:t>Biuro Terenowe FDPA w Siedlcach</a:t>
            </a:r>
          </a:p>
          <a:p>
            <a:pPr algn="l"/>
            <a:r>
              <a:rPr lang="pl-PL" sz="1400" b="1" i="0" dirty="0">
                <a:solidFill>
                  <a:srgbClr val="212529"/>
                </a:solidFill>
                <a:effectLst/>
              </a:rPr>
              <a:t>ul. Starowiejska 37,</a:t>
            </a:r>
          </a:p>
          <a:p>
            <a:pPr algn="l"/>
            <a:r>
              <a:rPr lang="pl-PL" sz="1400" b="1" i="0" dirty="0">
                <a:solidFill>
                  <a:srgbClr val="212529"/>
                </a:solidFill>
                <a:effectLst/>
              </a:rPr>
              <a:t>08-110 Siedlce</a:t>
            </a:r>
          </a:p>
          <a:p>
            <a:pPr algn="l"/>
            <a:r>
              <a:rPr lang="pl-PL" sz="1400" b="1" i="0" dirty="0">
                <a:solidFill>
                  <a:srgbClr val="212529"/>
                </a:solidFill>
                <a:effectLst/>
              </a:rPr>
              <a:t>tel./faks (25) 644 66 15, 664727285, 694407398</a:t>
            </a:r>
          </a:p>
          <a:p>
            <a:pPr algn="l"/>
            <a:r>
              <a:rPr lang="pl-PL" sz="1400" b="1" i="0" dirty="0">
                <a:solidFill>
                  <a:srgbClr val="212529"/>
                </a:solidFill>
                <a:effectLst/>
              </a:rPr>
              <a:t>e-mail: </a:t>
            </a:r>
            <a:r>
              <a:rPr lang="pl-PL" sz="1400" b="1" i="0" dirty="0">
                <a:solidFill>
                  <a:srgbClr val="212529"/>
                </a:solidFill>
                <a:effectLst/>
                <a:hlinkClick r:id="rId7"/>
              </a:rPr>
              <a:t>siedlce@fdpa.org.pl</a:t>
            </a:r>
            <a:r>
              <a:rPr lang="pl-PL" sz="1400" b="1" i="0" dirty="0">
                <a:solidFill>
                  <a:srgbClr val="212529"/>
                </a:solidFill>
                <a:effectLst/>
              </a:rPr>
              <a:t> </a:t>
            </a:r>
          </a:p>
          <a:p>
            <a:endParaRPr lang="pl-PL" dirty="0"/>
          </a:p>
        </p:txBody>
      </p:sp>
      <p:sp>
        <p:nvSpPr>
          <p:cNvPr id="8" name="Tytuł 1">
            <a:extLst>
              <a:ext uri="{FF2B5EF4-FFF2-40B4-BE49-F238E27FC236}">
                <a16:creationId xmlns:a16="http://schemas.microsoft.com/office/drawing/2014/main" id="{3FEE1EF6-1617-B6DB-9245-DC53111F86DD}"/>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pic>
        <p:nvPicPr>
          <p:cNvPr id="9" name="Obraz 8">
            <a:extLst>
              <a:ext uri="{FF2B5EF4-FFF2-40B4-BE49-F238E27FC236}">
                <a16:creationId xmlns:a16="http://schemas.microsoft.com/office/drawing/2014/main" id="{073A6C0D-64E0-CE59-914C-4C2DAE0DFDA2}"/>
              </a:ext>
            </a:extLst>
          </p:cNvPr>
          <p:cNvPicPr>
            <a:picLocks noChangeAspect="1"/>
          </p:cNvPicPr>
          <p:nvPr/>
        </p:nvPicPr>
        <p:blipFill>
          <a:blip r:embed="rId8"/>
          <a:stretch>
            <a:fillRect/>
          </a:stretch>
        </p:blipFill>
        <p:spPr>
          <a:xfrm>
            <a:off x="831292" y="776894"/>
            <a:ext cx="2735528" cy="1431878"/>
          </a:xfrm>
          <a:prstGeom prst="rect">
            <a:avLst/>
          </a:prstGeom>
        </p:spPr>
      </p:pic>
      <p:sp>
        <p:nvSpPr>
          <p:cNvPr id="10" name="pole tekstowe 9">
            <a:extLst>
              <a:ext uri="{FF2B5EF4-FFF2-40B4-BE49-F238E27FC236}">
                <a16:creationId xmlns:a16="http://schemas.microsoft.com/office/drawing/2014/main" id="{5E4DFC62-0F43-F62D-70C9-BA857CF97EE1}"/>
              </a:ext>
            </a:extLst>
          </p:cNvPr>
          <p:cNvSpPr txBox="1"/>
          <p:nvPr/>
        </p:nvSpPr>
        <p:spPr>
          <a:xfrm>
            <a:off x="835520" y="2125922"/>
            <a:ext cx="4398401" cy="2031325"/>
          </a:xfrm>
          <a:prstGeom prst="rect">
            <a:avLst/>
          </a:prstGeom>
          <a:noFill/>
        </p:spPr>
        <p:txBody>
          <a:bodyPr wrap="square" rtlCol="0">
            <a:spAutoFit/>
          </a:bodyPr>
          <a:lstStyle/>
          <a:p>
            <a:pPr algn="l"/>
            <a:r>
              <a:rPr lang="pl-PL" sz="1400" b="1" dirty="0">
                <a:solidFill>
                  <a:srgbClr val="212529"/>
                </a:solidFill>
                <a:hlinkClick r:id="rId3"/>
              </a:rPr>
              <a:t>Konsorcjum w składzie: Lubelska Fundacja Rozwoju, Polski Fundusz Gwarancyjny Sp. z o.o.  </a:t>
            </a:r>
            <a:endParaRPr lang="pl-PL" sz="1400" b="1" dirty="0">
              <a:solidFill>
                <a:srgbClr val="212529"/>
              </a:solidFill>
            </a:endParaRPr>
          </a:p>
          <a:p>
            <a:pPr algn="l"/>
            <a:endParaRPr lang="pl-PL" sz="1400" b="1" i="0" dirty="0">
              <a:solidFill>
                <a:srgbClr val="212529"/>
              </a:solidFill>
              <a:effectLst/>
            </a:endParaRPr>
          </a:p>
          <a:p>
            <a:pPr algn="l"/>
            <a:br>
              <a:rPr lang="pl-PL" sz="1400" b="1" i="0" dirty="0">
                <a:solidFill>
                  <a:srgbClr val="212529"/>
                </a:solidFill>
                <a:effectLst/>
              </a:rPr>
            </a:br>
            <a:r>
              <a:rPr lang="pl-PL" sz="1400" b="1" i="0" dirty="0">
                <a:solidFill>
                  <a:srgbClr val="212529"/>
                </a:solidFill>
                <a:effectLst/>
              </a:rPr>
              <a:t>ul. ul. Wierzbicka 26/44 kl. I pok. 2</a:t>
            </a:r>
          </a:p>
          <a:p>
            <a:pPr algn="l"/>
            <a:r>
              <a:rPr lang="pl-PL" sz="1400" b="1" i="0" dirty="0">
                <a:solidFill>
                  <a:srgbClr val="212529"/>
                </a:solidFill>
                <a:effectLst/>
              </a:rPr>
              <a:t>26-606 Radom</a:t>
            </a:r>
          </a:p>
          <a:p>
            <a:pPr algn="l"/>
            <a:r>
              <a:rPr lang="pl-PL" sz="1400" b="1" i="0" dirty="0">
                <a:solidFill>
                  <a:srgbClr val="212529"/>
                </a:solidFill>
                <a:effectLst/>
              </a:rPr>
              <a:t>tel. 22 288 53 50 lub 607 830 247</a:t>
            </a:r>
          </a:p>
          <a:p>
            <a:pPr algn="l"/>
            <a:r>
              <a:rPr lang="pl-PL" sz="1400" b="1" i="0" dirty="0">
                <a:solidFill>
                  <a:srgbClr val="212529"/>
                </a:solidFill>
                <a:effectLst/>
              </a:rPr>
              <a:t>e-mail: </a:t>
            </a:r>
            <a:r>
              <a:rPr lang="pl-PL" sz="1400" b="1" i="0" dirty="0">
                <a:solidFill>
                  <a:srgbClr val="212529"/>
                </a:solidFill>
                <a:effectLst/>
                <a:hlinkClick r:id="rId9"/>
              </a:rPr>
              <a:t>info@lfr.</a:t>
            </a:r>
            <a:r>
              <a:rPr lang="pl-PL" sz="1400" b="1" dirty="0">
                <a:solidFill>
                  <a:srgbClr val="212529"/>
                </a:solidFill>
                <a:hlinkClick r:id="rId9"/>
              </a:rPr>
              <a:t>l</a:t>
            </a:r>
            <a:r>
              <a:rPr lang="pl-PL" sz="1400" b="1" i="0" dirty="0">
                <a:solidFill>
                  <a:srgbClr val="212529"/>
                </a:solidFill>
                <a:effectLst/>
                <a:hlinkClick r:id="rId9"/>
              </a:rPr>
              <a:t>ublin.pl</a:t>
            </a:r>
            <a:r>
              <a:rPr lang="pl-PL" sz="1400" b="1" i="0" dirty="0">
                <a:solidFill>
                  <a:srgbClr val="212529"/>
                </a:solidFill>
                <a:effectLst/>
              </a:rPr>
              <a:t> </a:t>
            </a:r>
          </a:p>
          <a:p>
            <a:pPr algn="l"/>
            <a:r>
              <a:rPr lang="pl-PL" sz="1400" b="1" i="0" dirty="0">
                <a:solidFill>
                  <a:srgbClr val="212529"/>
                </a:solidFill>
                <a:effectLst/>
              </a:rPr>
              <a:t> </a:t>
            </a:r>
            <a:endParaRPr lang="pl-PL" dirty="0"/>
          </a:p>
        </p:txBody>
      </p:sp>
      <p:pic>
        <p:nvPicPr>
          <p:cNvPr id="6" name="Obraz 5">
            <a:extLst>
              <a:ext uri="{FF2B5EF4-FFF2-40B4-BE49-F238E27FC236}">
                <a16:creationId xmlns:a16="http://schemas.microsoft.com/office/drawing/2014/main" id="{F276561F-902A-1D67-F099-B2CDA8C44748}"/>
              </a:ext>
            </a:extLst>
          </p:cNvPr>
          <p:cNvPicPr>
            <a:picLocks noChangeAspect="1"/>
          </p:cNvPicPr>
          <p:nvPr/>
        </p:nvPicPr>
        <p:blipFill>
          <a:blip r:embed="rId10"/>
          <a:stretch>
            <a:fillRect/>
          </a:stretch>
        </p:blipFill>
        <p:spPr>
          <a:xfrm>
            <a:off x="9402922" y="1792060"/>
            <a:ext cx="2184004" cy="2184004"/>
          </a:xfrm>
          <a:prstGeom prst="rect">
            <a:avLst/>
          </a:prstGeom>
        </p:spPr>
      </p:pic>
      <p:sp>
        <p:nvSpPr>
          <p:cNvPr id="13" name="pole tekstowe 12">
            <a:extLst>
              <a:ext uri="{FF2B5EF4-FFF2-40B4-BE49-F238E27FC236}">
                <a16:creationId xmlns:a16="http://schemas.microsoft.com/office/drawing/2014/main" id="{3A8A9131-5383-9785-311E-6A1D9336DEC0}"/>
              </a:ext>
            </a:extLst>
          </p:cNvPr>
          <p:cNvSpPr txBox="1"/>
          <p:nvPr/>
        </p:nvSpPr>
        <p:spPr>
          <a:xfrm>
            <a:off x="8915421" y="621438"/>
            <a:ext cx="2980303" cy="1015663"/>
          </a:xfrm>
          <a:prstGeom prst="rect">
            <a:avLst/>
          </a:prstGeom>
          <a:noFill/>
        </p:spPr>
        <p:txBody>
          <a:bodyPr wrap="none" rtlCol="0">
            <a:spAutoFit/>
          </a:bodyPr>
          <a:lstStyle/>
          <a:p>
            <a:pPr algn="ctr"/>
            <a:r>
              <a:rPr lang="pl-PL" sz="2000" b="1" dirty="0">
                <a:solidFill>
                  <a:schemeClr val="tx2"/>
                </a:solidFill>
                <a:latin typeface="Open Sans" pitchFamily="2" charset="0"/>
                <a:ea typeface="Open Sans" pitchFamily="2" charset="0"/>
                <a:cs typeface="Open Sans" pitchFamily="2" charset="0"/>
              </a:rPr>
              <a:t>Pożyczka </a:t>
            </a:r>
            <a:br>
              <a:rPr lang="pl-PL" sz="2000" b="1" dirty="0">
                <a:solidFill>
                  <a:schemeClr val="tx2"/>
                </a:solidFill>
                <a:latin typeface="Open Sans" pitchFamily="2" charset="0"/>
                <a:ea typeface="Open Sans" pitchFamily="2" charset="0"/>
                <a:cs typeface="Open Sans" pitchFamily="2" charset="0"/>
              </a:rPr>
            </a:br>
            <a:r>
              <a:rPr lang="pl-PL" sz="2000" b="1" dirty="0">
                <a:solidFill>
                  <a:schemeClr val="tx2"/>
                </a:solidFill>
                <a:latin typeface="Open Sans" pitchFamily="2" charset="0"/>
                <a:ea typeface="Open Sans" pitchFamily="2" charset="0"/>
                <a:cs typeface="Open Sans" pitchFamily="2" charset="0"/>
              </a:rPr>
              <a:t>inwestycyjna dla RMR</a:t>
            </a:r>
            <a:br>
              <a:rPr lang="pl-PL" sz="2000" b="1" dirty="0">
                <a:solidFill>
                  <a:schemeClr val="tx2"/>
                </a:solidFill>
                <a:latin typeface="Open Sans" pitchFamily="2" charset="0"/>
                <a:ea typeface="Open Sans" pitchFamily="2" charset="0"/>
                <a:cs typeface="Open Sans" pitchFamily="2" charset="0"/>
              </a:rPr>
            </a:br>
            <a:r>
              <a:rPr lang="pl-PL" sz="2000" b="1" dirty="0">
                <a:solidFill>
                  <a:schemeClr val="tx2"/>
                </a:solidFill>
                <a:latin typeface="Open Sans" pitchFamily="2" charset="0"/>
                <a:ea typeface="Open Sans" pitchFamily="2" charset="0"/>
                <a:cs typeface="Open Sans" pitchFamily="2" charset="0"/>
              </a:rPr>
              <a:t>KOD QR:</a:t>
            </a:r>
          </a:p>
        </p:txBody>
      </p:sp>
    </p:spTree>
    <p:extLst>
      <p:ext uri="{BB962C8B-B14F-4D97-AF65-F5344CB8AC3E}">
        <p14:creationId xmlns:p14="http://schemas.microsoft.com/office/powerpoint/2010/main" val="23731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BA1413-6D19-29EA-778B-CB1B97A1BCED}"/>
              </a:ext>
            </a:extLst>
          </p:cNvPr>
          <p:cNvSpPr>
            <a:spLocks noGrp="1"/>
          </p:cNvSpPr>
          <p:nvPr>
            <p:ph type="title"/>
          </p:nvPr>
        </p:nvSpPr>
        <p:spPr>
          <a:xfrm>
            <a:off x="291722" y="45467"/>
            <a:ext cx="11249249" cy="1355426"/>
          </a:xfrm>
        </p:spPr>
        <p:txBody>
          <a:bodyPr>
            <a:noAutofit/>
          </a:bodyPr>
          <a:lstStyle/>
          <a:p>
            <a:pPr marL="0" indent="0" algn="ctr"/>
            <a:br>
              <a:rPr lang="pl-PL" sz="2600" i="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6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Pożyczka na OZE dla przedsiębiorstw w RMR</a:t>
            </a:r>
            <a:br>
              <a:rPr lang="pl-PL" sz="2600" i="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i="0" dirty="0">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 informacje podstawowe </a:t>
            </a:r>
            <a:br>
              <a:rPr lang="pl-PL" sz="1600" i="0" dirty="0">
                <a:solidFill>
                  <a:srgbClr val="21212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endParaRPr lang="pl-PL" sz="1600" dirty="0"/>
          </a:p>
        </p:txBody>
      </p:sp>
      <p:sp>
        <p:nvSpPr>
          <p:cNvPr id="4" name="Symbol zastępczy numeru slajdu 3">
            <a:extLst>
              <a:ext uri="{FF2B5EF4-FFF2-40B4-BE49-F238E27FC236}">
                <a16:creationId xmlns:a16="http://schemas.microsoft.com/office/drawing/2014/main" id="{33F6CCED-4BB8-C175-D509-A63B033584CF}"/>
              </a:ext>
            </a:extLst>
          </p:cNvPr>
          <p:cNvSpPr>
            <a:spLocks noGrp="1"/>
          </p:cNvSpPr>
          <p:nvPr>
            <p:ph type="sldNum" sz="quarter" idx="10"/>
          </p:nvPr>
        </p:nvSpPr>
        <p:spPr/>
        <p:txBody>
          <a:bodyPr/>
          <a:lstStyle/>
          <a:p>
            <a:fld id="{F8C0183B-A19B-450E-9615-6C83693937D9}" type="slidenum">
              <a:rPr lang="pl-PL" smtClean="0"/>
              <a:t>15</a:t>
            </a:fld>
            <a:endParaRPr lang="pl-PL"/>
          </a:p>
        </p:txBody>
      </p:sp>
      <p:pic>
        <p:nvPicPr>
          <p:cNvPr id="5" name="Symbol zastępczy zawartości 5" descr="Monety kontur">
            <a:extLst>
              <a:ext uri="{FF2B5EF4-FFF2-40B4-BE49-F238E27FC236}">
                <a16:creationId xmlns:a16="http://schemas.microsoft.com/office/drawing/2014/main" id="{06C4DD08-2598-BCC7-3966-3EF93B4A13D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578" y="1705990"/>
            <a:ext cx="1110235" cy="1110235"/>
          </a:xfrm>
        </p:spPr>
      </p:pic>
      <p:pic>
        <p:nvPicPr>
          <p:cNvPr id="6" name="Obraz 5">
            <a:extLst>
              <a:ext uri="{FF2B5EF4-FFF2-40B4-BE49-F238E27FC236}">
                <a16:creationId xmlns:a16="http://schemas.microsoft.com/office/drawing/2014/main" id="{5221B90C-211C-6641-A851-F63591E1168C}"/>
              </a:ext>
            </a:extLst>
          </p:cNvPr>
          <p:cNvPicPr>
            <a:picLocks noChangeAspect="1"/>
          </p:cNvPicPr>
          <p:nvPr/>
        </p:nvPicPr>
        <p:blipFill>
          <a:blip r:embed="rId4"/>
          <a:stretch>
            <a:fillRect/>
          </a:stretch>
        </p:blipFill>
        <p:spPr>
          <a:xfrm>
            <a:off x="2734488" y="1664174"/>
            <a:ext cx="1301550" cy="1236832"/>
          </a:xfrm>
          <a:prstGeom prst="rect">
            <a:avLst/>
          </a:prstGeom>
          <a:ln>
            <a:noFill/>
          </a:ln>
        </p:spPr>
      </p:pic>
      <p:pic>
        <p:nvPicPr>
          <p:cNvPr id="7" name="Obraz 6">
            <a:extLst>
              <a:ext uri="{FF2B5EF4-FFF2-40B4-BE49-F238E27FC236}">
                <a16:creationId xmlns:a16="http://schemas.microsoft.com/office/drawing/2014/main" id="{53376268-E705-8F45-A703-795CC2071D2F}"/>
              </a:ext>
            </a:extLst>
          </p:cNvPr>
          <p:cNvPicPr>
            <a:picLocks noChangeAspect="1"/>
          </p:cNvPicPr>
          <p:nvPr/>
        </p:nvPicPr>
        <p:blipFill>
          <a:blip r:embed="rId5"/>
          <a:stretch>
            <a:fillRect/>
          </a:stretch>
        </p:blipFill>
        <p:spPr>
          <a:xfrm>
            <a:off x="4804747" y="1791259"/>
            <a:ext cx="1382355" cy="1072031"/>
          </a:xfrm>
          <a:prstGeom prst="rect">
            <a:avLst/>
          </a:prstGeom>
        </p:spPr>
      </p:pic>
      <p:pic>
        <p:nvPicPr>
          <p:cNvPr id="8" name="Obraz 7">
            <a:extLst>
              <a:ext uri="{FF2B5EF4-FFF2-40B4-BE49-F238E27FC236}">
                <a16:creationId xmlns:a16="http://schemas.microsoft.com/office/drawing/2014/main" id="{93923B5C-2818-99F9-6AE4-6FACC8FBF300}"/>
              </a:ext>
            </a:extLst>
          </p:cNvPr>
          <p:cNvPicPr>
            <a:picLocks noChangeAspect="1"/>
          </p:cNvPicPr>
          <p:nvPr/>
        </p:nvPicPr>
        <p:blipFill>
          <a:blip r:embed="rId6"/>
          <a:stretch>
            <a:fillRect/>
          </a:stretch>
        </p:blipFill>
        <p:spPr>
          <a:xfrm>
            <a:off x="9581337" y="1708843"/>
            <a:ext cx="1139433" cy="1367319"/>
          </a:xfrm>
          <a:prstGeom prst="rect">
            <a:avLst/>
          </a:prstGeom>
        </p:spPr>
      </p:pic>
      <p:sp>
        <p:nvSpPr>
          <p:cNvPr id="10" name="pole tekstowe 9">
            <a:extLst>
              <a:ext uri="{FF2B5EF4-FFF2-40B4-BE49-F238E27FC236}">
                <a16:creationId xmlns:a16="http://schemas.microsoft.com/office/drawing/2014/main" id="{C1114499-CA78-1737-F164-8AD778D6A3A4}"/>
              </a:ext>
            </a:extLst>
          </p:cNvPr>
          <p:cNvSpPr txBox="1"/>
          <p:nvPr/>
        </p:nvSpPr>
        <p:spPr>
          <a:xfrm>
            <a:off x="6995" y="3091221"/>
            <a:ext cx="2475766" cy="1015663"/>
          </a:xfrm>
          <a:prstGeom prst="rect">
            <a:avLst/>
          </a:prstGeom>
          <a:noFill/>
        </p:spPr>
        <p:txBody>
          <a:bodyPr wrap="square">
            <a:spAutoFit/>
          </a:bodyPr>
          <a:lstStyle/>
          <a:p>
            <a:pPr algn="ctr"/>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Wysokość wsparcia: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5 mln zł</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pole tekstowe 10">
            <a:extLst>
              <a:ext uri="{FF2B5EF4-FFF2-40B4-BE49-F238E27FC236}">
                <a16:creationId xmlns:a16="http://schemas.microsoft.com/office/drawing/2014/main" id="{1776321D-9F64-C612-F10E-235810C05D7D}"/>
              </a:ext>
            </a:extLst>
          </p:cNvPr>
          <p:cNvSpPr txBox="1"/>
          <p:nvPr/>
        </p:nvSpPr>
        <p:spPr>
          <a:xfrm>
            <a:off x="2267211" y="3062289"/>
            <a:ext cx="2636772" cy="1508105"/>
          </a:xfrm>
          <a:prstGeom prst="rect">
            <a:avLst/>
          </a:prstGeom>
          <a:noFill/>
        </p:spPr>
        <p:txBody>
          <a:bodyPr wrap="square">
            <a:spAutoFit/>
          </a:bodyPr>
          <a:lstStyle/>
          <a:p>
            <a:pPr algn="ctr"/>
            <a:r>
              <a:rPr lang="pl-PL"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Oprocentowanie: </a:t>
            </a:r>
            <a:br>
              <a:rPr lang="pl-PL"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od 0,5% do 1%</a:t>
            </a:r>
            <a:b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b="1" dirty="0">
                <a:solidFill>
                  <a:schemeClr val="accent2">
                    <a:lumMod val="5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b="1"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 skali roku</a:t>
            </a:r>
          </a:p>
          <a:p>
            <a:pPr algn="ctr"/>
            <a:r>
              <a:rPr lang="pl-PL" b="1" dirty="0">
                <a:solidFill>
                  <a:schemeClr val="accent1">
                    <a:lumMod val="60000"/>
                    <a:lumOff val="4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 zależności od rodzaju preferencji)</a:t>
            </a:r>
            <a:endParaRPr lang="pl-PL" b="1"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pole tekstowe 12">
            <a:extLst>
              <a:ext uri="{FF2B5EF4-FFF2-40B4-BE49-F238E27FC236}">
                <a16:creationId xmlns:a16="http://schemas.microsoft.com/office/drawing/2014/main" id="{5E9EA121-D6B6-4DCC-9C57-927970C036DF}"/>
              </a:ext>
            </a:extLst>
          </p:cNvPr>
          <p:cNvSpPr txBox="1"/>
          <p:nvPr/>
        </p:nvSpPr>
        <p:spPr>
          <a:xfrm>
            <a:off x="4572000" y="3100462"/>
            <a:ext cx="1979939" cy="707886"/>
          </a:xfrm>
          <a:prstGeom prst="rect">
            <a:avLst/>
          </a:prstGeom>
          <a:noFill/>
        </p:spPr>
        <p:txBody>
          <a:bodyPr wrap="square">
            <a:spAutoFit/>
          </a:bodyPr>
          <a:lstStyle/>
          <a:p>
            <a:pPr algn="ctr"/>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Okres spłaty: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10 lat</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pole tekstowe 13">
            <a:extLst>
              <a:ext uri="{FF2B5EF4-FFF2-40B4-BE49-F238E27FC236}">
                <a16:creationId xmlns:a16="http://schemas.microsoft.com/office/drawing/2014/main" id="{D03E4A7F-EAC5-2317-FF45-EA1090260190}"/>
              </a:ext>
            </a:extLst>
          </p:cNvPr>
          <p:cNvSpPr txBox="1"/>
          <p:nvPr/>
        </p:nvSpPr>
        <p:spPr>
          <a:xfrm>
            <a:off x="9087702" y="3272285"/>
            <a:ext cx="2126705" cy="1015663"/>
          </a:xfrm>
          <a:prstGeom prst="rect">
            <a:avLst/>
          </a:prstGeom>
          <a:noFill/>
        </p:spPr>
        <p:txBody>
          <a:bodyPr wrap="square">
            <a:spAutoFit/>
          </a:bodyPr>
          <a:lstStyle/>
          <a:p>
            <a:r>
              <a:rPr lang="pl-PL" sz="2000" dirty="0">
                <a:effectLst/>
                <a:latin typeface="Open Sans" panose="020B0606030504020204" pitchFamily="34" charset="0"/>
                <a:ea typeface="Open Sans" panose="020B0606030504020204" pitchFamily="34" charset="0"/>
                <a:cs typeface="Open Sans" panose="020B0606030504020204" pitchFamily="34" charset="0"/>
              </a:rPr>
              <a:t>Umorzenie: </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części kapitału pożyczki </a:t>
            </a:r>
            <a:endParaRPr lang="pl-PL" sz="2000" b="1"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9F984F7E-5F60-73A3-3965-36CC44422554}"/>
              </a:ext>
            </a:extLst>
          </p:cNvPr>
          <p:cNvSpPr txBox="1"/>
          <p:nvPr/>
        </p:nvSpPr>
        <p:spPr>
          <a:xfrm>
            <a:off x="475989" y="4776788"/>
            <a:ext cx="10942174" cy="2185214"/>
          </a:xfrm>
          <a:prstGeom prst="rect">
            <a:avLst/>
          </a:prstGeom>
          <a:noFill/>
        </p:spPr>
        <p:txBody>
          <a:bodyPr wrap="square" rtlCol="0">
            <a:spAutoFit/>
          </a:bodyPr>
          <a:lstStyle/>
          <a:p>
            <a:r>
              <a:rPr lang="pl-PL" sz="1600" b="1" dirty="0">
                <a:latin typeface="Open Sans" panose="020B0606030504020204" pitchFamily="34" charset="0"/>
                <a:ea typeface="Open Sans" panose="020B0606030504020204" pitchFamily="34" charset="0"/>
                <a:cs typeface="Open Sans" panose="020B0606030504020204" pitchFamily="34" charset="0"/>
              </a:rPr>
              <a:t>Wnioski o pożyczkę mogą składać</a:t>
            </a:r>
            <a:r>
              <a:rPr lang="pl-PL" sz="1600"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ü"/>
            </a:pP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mikro-, małe, średnie i duże przedsiębiorstwa;</a:t>
            </a:r>
          </a:p>
          <a:p>
            <a:pPr marL="285750" indent="-285750">
              <a:buFont typeface="Wingdings" panose="05000000000000000000" pitchFamily="2" charset="2"/>
              <a:buChar char="ü"/>
            </a:pP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spółki prawa handlowego w których udziały lub akcje posiadają jednostki samorządu terytorialnego lub ich związki;</a:t>
            </a:r>
          </a:p>
          <a:p>
            <a:pPr marL="285750" indent="-285750">
              <a:buFont typeface="Wingdings" panose="05000000000000000000" pitchFamily="2" charset="2"/>
              <a:buChar char="ü"/>
            </a:pP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spółdzielnie energetyczne;</a:t>
            </a:r>
          </a:p>
          <a:p>
            <a:pPr marL="285750" indent="-285750">
              <a:buFont typeface="Wingdings" panose="05000000000000000000" pitchFamily="2" charset="2"/>
              <a:buChar char="ü"/>
            </a:pP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klastry energii</a:t>
            </a: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r>
              <a:rPr lang="pl-PL" sz="2000" dirty="0">
                <a:effectLst/>
                <a:latin typeface="Calibri" panose="020F0502020204030204" pitchFamily="34" charset="0"/>
                <a:ea typeface="Times New Roman" panose="02020603050405020304" pitchFamily="18" charset="0"/>
              </a:rPr>
              <a:t> </a:t>
            </a:r>
            <a:br>
              <a:rPr lang="pl-PL" sz="2000" dirty="0"/>
            </a:br>
            <a:endParaRPr lang="pl-PL" sz="2000" dirty="0"/>
          </a:p>
        </p:txBody>
      </p:sp>
      <p:pic>
        <p:nvPicPr>
          <p:cNvPr id="9" name="Obraz 8">
            <a:extLst>
              <a:ext uri="{FF2B5EF4-FFF2-40B4-BE49-F238E27FC236}">
                <a16:creationId xmlns:a16="http://schemas.microsoft.com/office/drawing/2014/main" id="{D4737D13-9E30-810E-6F28-085149F6233C}"/>
              </a:ext>
            </a:extLst>
          </p:cNvPr>
          <p:cNvPicPr>
            <a:picLocks noChangeAspect="1"/>
          </p:cNvPicPr>
          <p:nvPr/>
        </p:nvPicPr>
        <p:blipFill>
          <a:blip r:embed="rId7"/>
          <a:stretch>
            <a:fillRect/>
          </a:stretch>
        </p:blipFill>
        <p:spPr>
          <a:xfrm>
            <a:off x="7161277" y="1712412"/>
            <a:ext cx="1223437" cy="1236832"/>
          </a:xfrm>
          <a:prstGeom prst="rect">
            <a:avLst/>
          </a:prstGeom>
        </p:spPr>
      </p:pic>
      <p:sp>
        <p:nvSpPr>
          <p:cNvPr id="12" name="pole tekstowe 11">
            <a:extLst>
              <a:ext uri="{FF2B5EF4-FFF2-40B4-BE49-F238E27FC236}">
                <a16:creationId xmlns:a16="http://schemas.microsoft.com/office/drawing/2014/main" id="{606E913C-8C9F-ADA5-C6D7-2FFDB0607E73}"/>
              </a:ext>
            </a:extLst>
          </p:cNvPr>
          <p:cNvSpPr txBox="1"/>
          <p:nvPr/>
        </p:nvSpPr>
        <p:spPr>
          <a:xfrm>
            <a:off x="6551939" y="3212525"/>
            <a:ext cx="2126705" cy="1015663"/>
          </a:xfrm>
          <a:prstGeom prst="rect">
            <a:avLst/>
          </a:prstGeom>
          <a:noFill/>
        </p:spPr>
        <p:txBody>
          <a:bodyPr wrap="square">
            <a:spAutoFit/>
          </a:bodyPr>
          <a:lstStyle/>
          <a:p>
            <a:pPr algn="ctr"/>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Karencja w spłacie: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do 12 miesięcy</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842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4B6B-39DC-0C00-D24E-93EBE5933156}"/>
              </a:ext>
            </a:extLst>
          </p:cNvPr>
          <p:cNvSpPr>
            <a:spLocks noGrp="1"/>
          </p:cNvSpPr>
          <p:nvPr>
            <p:ph type="title"/>
          </p:nvPr>
        </p:nvSpPr>
        <p:spPr>
          <a:xfrm>
            <a:off x="1168614" y="731950"/>
            <a:ext cx="9852728" cy="575909"/>
          </a:xfrm>
        </p:spPr>
        <p:txBody>
          <a:bodyPr>
            <a:normAutofit/>
          </a:bodyPr>
          <a:lstStyle/>
          <a:p>
            <a:r>
              <a:rPr lang="pl-PL"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Pożyczki mogą sfinansować następujący typy inwestycji:</a:t>
            </a:r>
            <a:endParaRPr lang="pl-PL" sz="1600" dirty="0"/>
          </a:p>
        </p:txBody>
      </p:sp>
      <p:sp>
        <p:nvSpPr>
          <p:cNvPr id="3" name="Symbol zastępczy zawartości 2">
            <a:extLst>
              <a:ext uri="{FF2B5EF4-FFF2-40B4-BE49-F238E27FC236}">
                <a16:creationId xmlns:a16="http://schemas.microsoft.com/office/drawing/2014/main" id="{49A446EA-D27E-7390-0D0D-6A200BA8FAC9}"/>
              </a:ext>
            </a:extLst>
          </p:cNvPr>
          <p:cNvSpPr>
            <a:spLocks noGrp="1"/>
          </p:cNvSpPr>
          <p:nvPr>
            <p:ph idx="1"/>
          </p:nvPr>
        </p:nvSpPr>
        <p:spPr>
          <a:xfrm>
            <a:off x="1801496" y="1258997"/>
            <a:ext cx="7988309" cy="3035948"/>
          </a:xfrm>
        </p:spPr>
        <p:txBody>
          <a:bodyPr>
            <a:normAutofit/>
          </a:bodyPr>
          <a:lstStyle/>
          <a:p>
            <a:pPr marL="0" lvl="0" indent="0" algn="just">
              <a:spcAft>
                <a:spcPts val="6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Budowę i rozbudowę instalacji wytwarzających energię elektryczną i/lub cieplną </a:t>
            </a:r>
            <a:br>
              <a:rPr lang="pl-PL" sz="1600" b="1" dirty="0">
                <a:effectLst/>
                <a:latin typeface="Calibri" panose="020F0502020204030204" pitchFamily="34" charset="0"/>
                <a:ea typeface="Calibri" panose="020F0502020204030204" pitchFamily="34" charset="0"/>
                <a:cs typeface="Times New Roman" panose="02020603050405020304" pitchFamily="18" charset="0"/>
              </a:rPr>
            </a:br>
            <a:r>
              <a:rPr lang="pl-PL" sz="1600" b="1" dirty="0">
                <a:effectLst/>
                <a:latin typeface="Calibri" panose="020F0502020204030204" pitchFamily="34" charset="0"/>
                <a:ea typeface="Calibri" panose="020F0502020204030204" pitchFamily="34" charset="0"/>
                <a:cs typeface="Times New Roman" panose="02020603050405020304" pitchFamily="18" charset="0"/>
              </a:rPr>
              <a:t>z odnawialnych źródeł energii:</a:t>
            </a: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promieniowania słonecznego</a:t>
            </a:r>
            <a:r>
              <a:rPr lang="pl-PL" sz="1600" b="1" dirty="0">
                <a:solidFill>
                  <a:srgbClr val="000000"/>
                </a:solidFill>
                <a:effectLst/>
                <a:latin typeface="Calibri" panose="020F0502020204030204" pitchFamily="34" charset="0"/>
                <a:ea typeface="Calibri" panose="020F0502020204030204" pitchFamily="34" charset="0"/>
              </a:rPr>
              <a:t>,</a:t>
            </a:r>
            <a:endParaRPr lang="pl-PL" sz="16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wiatru,</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wody,</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geotermii,</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biomasy i biogazu</a:t>
            </a:r>
            <a:r>
              <a:rPr lang="pl-PL" sz="1600" dirty="0">
                <a:solidFill>
                  <a:srgbClr val="000000"/>
                </a:solidFill>
                <a:effectLst/>
                <a:latin typeface="Calibri" panose="020F0502020204030204" pitchFamily="34" charset="0"/>
                <a:ea typeface="Calibri" panose="020F0502020204030204" pitchFamily="34" charset="0"/>
              </a:rPr>
              <a:t>.</a:t>
            </a:r>
            <a:endParaRPr lang="pl-PL" sz="1600" dirty="0">
              <a:solidFill>
                <a:srgbClr val="000000"/>
              </a:solidFill>
              <a:effectLst/>
              <a:latin typeface="Arial" panose="020B0604020202020204" pitchFamily="34" charset="0"/>
              <a:ea typeface="Calibri" panose="020F0502020204030204" pitchFamily="34" charset="0"/>
            </a:endParaRPr>
          </a:p>
          <a:p>
            <a:pPr marL="0" indent="0">
              <a:buNone/>
            </a:pPr>
            <a:r>
              <a:rPr lang="pl-PL" sz="1800" b="1" dirty="0">
                <a:effectLst/>
                <a:latin typeface="Calibri" panose="020F0502020204030204" pitchFamily="34" charset="0"/>
                <a:ea typeface="Calibri" panose="020F0502020204030204" pitchFamily="34" charset="0"/>
              </a:rPr>
              <a:t>Zakup magazynów energii na potrzeby danego źródła OZE, jako elementu uzupełniającego do instalacji wskazanej powyżej</a:t>
            </a:r>
            <a:r>
              <a:rPr lang="pl-PL" sz="1600" b="1" dirty="0">
                <a:effectLst/>
                <a:latin typeface="Calibri" panose="020F0502020204030204" pitchFamily="34" charset="0"/>
                <a:ea typeface="Calibri" panose="020F0502020204030204" pitchFamily="34" charset="0"/>
              </a:rPr>
              <a:t>.</a:t>
            </a:r>
          </a:p>
          <a:p>
            <a:pPr marL="0" indent="0">
              <a:buNone/>
            </a:pPr>
            <a:endParaRPr lang="pl-PL" sz="1600" dirty="0">
              <a:effectLst/>
              <a:latin typeface="Calibri" panose="020F0502020204030204" pitchFamily="34" charset="0"/>
              <a:ea typeface="Calibri" panose="020F0502020204030204" pitchFamily="34" charset="0"/>
            </a:endParaRPr>
          </a:p>
          <a:p>
            <a:pPr marL="0" indent="0">
              <a:buNone/>
            </a:pPr>
            <a:endParaRPr lang="pl-PL" sz="1800" dirty="0">
              <a:latin typeface="Calibri" panose="020F0502020204030204" pitchFamily="34" charset="0"/>
            </a:endParaRPr>
          </a:p>
        </p:txBody>
      </p:sp>
      <p:sp>
        <p:nvSpPr>
          <p:cNvPr id="4" name="Symbol zastępczy numeru slajdu 3">
            <a:extLst>
              <a:ext uri="{FF2B5EF4-FFF2-40B4-BE49-F238E27FC236}">
                <a16:creationId xmlns:a16="http://schemas.microsoft.com/office/drawing/2014/main" id="{6B0B7CBF-984C-538E-148F-853E2C3AFF0B}"/>
              </a:ext>
            </a:extLst>
          </p:cNvPr>
          <p:cNvSpPr>
            <a:spLocks noGrp="1"/>
          </p:cNvSpPr>
          <p:nvPr>
            <p:ph type="sldNum" sz="quarter" idx="10"/>
          </p:nvPr>
        </p:nvSpPr>
        <p:spPr/>
        <p:txBody>
          <a:bodyPr/>
          <a:lstStyle/>
          <a:p>
            <a:fld id="{F8C0183B-A19B-450E-9615-6C83693937D9}" type="slidenum">
              <a:rPr lang="pl-PL" smtClean="0"/>
              <a:t>16</a:t>
            </a:fld>
            <a:endParaRPr lang="pl-PL"/>
          </a:p>
        </p:txBody>
      </p:sp>
      <p:sp>
        <p:nvSpPr>
          <p:cNvPr id="7" name="pole tekstowe 6">
            <a:extLst>
              <a:ext uri="{FF2B5EF4-FFF2-40B4-BE49-F238E27FC236}">
                <a16:creationId xmlns:a16="http://schemas.microsoft.com/office/drawing/2014/main" id="{5EB0245A-AEA2-C1CD-0496-74A5F4CB9F84}"/>
              </a:ext>
            </a:extLst>
          </p:cNvPr>
          <p:cNvSpPr txBox="1"/>
          <p:nvPr/>
        </p:nvSpPr>
        <p:spPr>
          <a:xfrm>
            <a:off x="4375209" y="2287212"/>
            <a:ext cx="3439536" cy="120032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pl-PL" sz="1200" dirty="0">
                <a:effectLst/>
                <a:latin typeface="Open Sans" panose="020B0606030504020204" pitchFamily="34" charset="0"/>
                <a:ea typeface="Open Sans" panose="020B0606030504020204" pitchFamily="34" charset="0"/>
                <a:cs typeface="Open Sans" panose="020B0606030504020204" pitchFamily="34" charset="0"/>
              </a:rPr>
              <a:t>Zestawienie wymagań wobec zastosowanych urządzeń i instalacji znajduje się w dokumencie </a:t>
            </a:r>
            <a:br>
              <a:rPr lang="pl-PL" sz="1200" dirty="0">
                <a:effectLst/>
                <a:latin typeface="Open Sans" panose="020B0606030504020204" pitchFamily="34" charset="0"/>
                <a:ea typeface="Open Sans" panose="020B0606030504020204" pitchFamily="34" charset="0"/>
                <a:cs typeface="Open Sans" panose="020B0606030504020204" pitchFamily="34" charset="0"/>
              </a:rPr>
            </a:br>
            <a:r>
              <a:rPr lang="pl-PL" sz="1200" dirty="0">
                <a:effectLst/>
                <a:latin typeface="Open Sans" panose="020B0606030504020204" pitchFamily="34" charset="0"/>
                <a:ea typeface="Open Sans" panose="020B0606030504020204" pitchFamily="34" charset="0"/>
                <a:cs typeface="Open Sans" panose="020B0606030504020204" pitchFamily="34" charset="0"/>
              </a:rPr>
              <a:t>„</a:t>
            </a:r>
            <a:r>
              <a:rPr lang="pl-PL" sz="1200" dirty="0">
                <a:effectLst/>
                <a:latin typeface="Open Sans" panose="020B0606030504020204" pitchFamily="34" charset="0"/>
                <a:ea typeface="Open Sans" panose="020B0606030504020204" pitchFamily="34" charset="0"/>
                <a:cs typeface="Open Sans" panose="020B0606030504020204" pitchFamily="34" charset="0"/>
                <a:hlinkClick r:id="rId2"/>
              </a:rPr>
              <a:t>Przewodnik do sporządzania analizy wykonalności inwestycji OZE</a:t>
            </a:r>
            <a:r>
              <a:rPr lang="pl-PL" sz="1200" dirty="0">
                <a:effectLst/>
                <a:latin typeface="Open Sans" panose="020B0606030504020204" pitchFamily="34" charset="0"/>
                <a:ea typeface="Open Sans" panose="020B0606030504020204" pitchFamily="34" charset="0"/>
                <a:cs typeface="Open Sans" panose="020B0606030504020204" pitchFamily="34" charset="0"/>
              </a:rPr>
              <a:t>” dostępnym na stronie BGK.</a:t>
            </a:r>
            <a:endParaRPr lang="pl-PL"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Obraz 9">
            <a:extLst>
              <a:ext uri="{FF2B5EF4-FFF2-40B4-BE49-F238E27FC236}">
                <a16:creationId xmlns:a16="http://schemas.microsoft.com/office/drawing/2014/main" id="{87D625C4-78B1-2BE5-1759-0B87939779D4}"/>
              </a:ext>
            </a:extLst>
          </p:cNvPr>
          <p:cNvPicPr>
            <a:picLocks noChangeAspect="1"/>
          </p:cNvPicPr>
          <p:nvPr/>
        </p:nvPicPr>
        <p:blipFill>
          <a:blip r:embed="rId3"/>
          <a:stretch>
            <a:fillRect/>
          </a:stretch>
        </p:blipFill>
        <p:spPr>
          <a:xfrm>
            <a:off x="617699" y="1161010"/>
            <a:ext cx="1031116" cy="1079885"/>
          </a:xfrm>
          <a:prstGeom prst="rect">
            <a:avLst/>
          </a:prstGeom>
        </p:spPr>
      </p:pic>
      <p:pic>
        <p:nvPicPr>
          <p:cNvPr id="14" name="Obraz 13">
            <a:extLst>
              <a:ext uri="{FF2B5EF4-FFF2-40B4-BE49-F238E27FC236}">
                <a16:creationId xmlns:a16="http://schemas.microsoft.com/office/drawing/2014/main" id="{9AA9B355-1D00-4E8F-3C73-629B160F12CC}"/>
              </a:ext>
            </a:extLst>
          </p:cNvPr>
          <p:cNvPicPr>
            <a:picLocks noChangeAspect="1"/>
          </p:cNvPicPr>
          <p:nvPr/>
        </p:nvPicPr>
        <p:blipFill>
          <a:blip r:embed="rId4"/>
          <a:stretch>
            <a:fillRect/>
          </a:stretch>
        </p:blipFill>
        <p:spPr>
          <a:xfrm>
            <a:off x="805738" y="3182570"/>
            <a:ext cx="655038" cy="1245220"/>
          </a:xfrm>
          <a:prstGeom prst="rect">
            <a:avLst/>
          </a:prstGeom>
        </p:spPr>
      </p:pic>
      <p:sp>
        <p:nvSpPr>
          <p:cNvPr id="5" name="Tytuł 1">
            <a:extLst>
              <a:ext uri="{FF2B5EF4-FFF2-40B4-BE49-F238E27FC236}">
                <a16:creationId xmlns:a16="http://schemas.microsoft.com/office/drawing/2014/main" id="{CE3B3EE4-F873-08BB-DE95-78EA22057F5A}"/>
              </a:ext>
            </a:extLst>
          </p:cNvPr>
          <p:cNvSpPr txBox="1">
            <a:spLocks/>
          </p:cNvSpPr>
          <p:nvPr/>
        </p:nvSpPr>
        <p:spPr>
          <a:xfrm>
            <a:off x="2221599" y="301010"/>
            <a:ext cx="7442354" cy="523220"/>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r>
              <a:rPr lang="pl-PL" sz="26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Pożyczka na OZE dla przedsiębiorstw w RMR</a:t>
            </a:r>
            <a:endParaRPr lang="pl-PL" sz="2600" dirty="0">
              <a:solidFill>
                <a:srgbClr val="00B050"/>
              </a:solidFill>
            </a:endParaRPr>
          </a:p>
        </p:txBody>
      </p:sp>
      <p:sp>
        <p:nvSpPr>
          <p:cNvPr id="6" name="Dymek myśli: chmurka 5">
            <a:extLst>
              <a:ext uri="{FF2B5EF4-FFF2-40B4-BE49-F238E27FC236}">
                <a16:creationId xmlns:a16="http://schemas.microsoft.com/office/drawing/2014/main" id="{C186702E-20D9-34EF-1361-3BE2C47F45E5}"/>
              </a:ext>
            </a:extLst>
          </p:cNvPr>
          <p:cNvSpPr/>
          <p:nvPr/>
        </p:nvSpPr>
        <p:spPr>
          <a:xfrm>
            <a:off x="8144143" y="1576712"/>
            <a:ext cx="2743199" cy="187115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23588674-86D8-4853-86A9-1DEFE028190E}"/>
              </a:ext>
            </a:extLst>
          </p:cNvPr>
          <p:cNvSpPr txBox="1"/>
          <p:nvPr/>
        </p:nvSpPr>
        <p:spPr>
          <a:xfrm>
            <a:off x="8615448" y="1923027"/>
            <a:ext cx="1964351" cy="1169551"/>
          </a:xfrm>
          <a:prstGeom prst="rect">
            <a:avLst/>
          </a:prstGeom>
          <a:noFill/>
        </p:spPr>
        <p:txBody>
          <a:bodyPr wrap="square" rtlCol="0">
            <a:spAutoFit/>
          </a:bodyPr>
          <a:lstStyle/>
          <a:p>
            <a:r>
              <a:rPr lang="pl-PL" sz="1400" dirty="0">
                <a:solidFill>
                  <a:schemeClr val="bg1"/>
                </a:solidFill>
              </a:rPr>
              <a:t>pojemność i moc magazynu energii powinna być adekwatna do zapotrzebowania Wnioskodawcy </a:t>
            </a:r>
          </a:p>
        </p:txBody>
      </p:sp>
      <p:sp>
        <p:nvSpPr>
          <p:cNvPr id="9" name="Symbol zastępczy zawartości 2">
            <a:extLst>
              <a:ext uri="{FF2B5EF4-FFF2-40B4-BE49-F238E27FC236}">
                <a16:creationId xmlns:a16="http://schemas.microsoft.com/office/drawing/2014/main" id="{DDB2213E-DD2F-F274-3BF1-EC79E4CFBDC2}"/>
              </a:ext>
            </a:extLst>
          </p:cNvPr>
          <p:cNvSpPr txBox="1">
            <a:spLocks/>
          </p:cNvSpPr>
          <p:nvPr/>
        </p:nvSpPr>
        <p:spPr>
          <a:xfrm>
            <a:off x="876300" y="4461438"/>
            <a:ext cx="4871494" cy="1656432"/>
          </a:xfrm>
          <a:prstGeom prst="rect">
            <a:avLst/>
          </a:prstGeom>
        </p:spPr>
        <p:txBody>
          <a:bodyPr vert="horz" lIns="0" tIns="0" rIns="0" bIns="0" rtlCol="0">
            <a:noAutofit/>
          </a:bodyPr>
          <a:lstStyle>
            <a:lvl1pPr marL="228596" indent="-228596" algn="l" defTabSz="914382" rtl="0" eaLnBrk="1" latinLnBrk="0" hangingPunct="1">
              <a:lnSpc>
                <a:spcPts val="2177"/>
              </a:lnSpc>
              <a:spcBef>
                <a:spcPts val="1000"/>
              </a:spcBef>
              <a:buClr>
                <a:schemeClr val="accent1"/>
              </a:buClr>
              <a:buFontTx/>
              <a:buBlip>
                <a:blip r:embed="rId5"/>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6"/>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7"/>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buNone/>
            </a:pPr>
            <a:r>
              <a:rPr lang="pl-PL" sz="1600" dirty="0">
                <a:effectLst/>
                <a:latin typeface="Calibri" panose="020F0502020204030204" pitchFamily="34" charset="0"/>
                <a:ea typeface="Times New Roman" panose="02020603050405020304" pitchFamily="18" charset="0"/>
                <a:cs typeface="Calibri" panose="020F0502020204030204" pitchFamily="34" charset="0"/>
              </a:rPr>
              <a:t>Instalacje wytwarzające </a:t>
            </a:r>
            <a:r>
              <a:rPr lang="pl-PL" sz="1600" b="1" dirty="0">
                <a:effectLst/>
                <a:latin typeface="Calibri" panose="020F0502020204030204" pitchFamily="34" charset="0"/>
                <a:ea typeface="Times New Roman" panose="02020603050405020304" pitchFamily="18" charset="0"/>
                <a:cs typeface="Calibri" panose="020F0502020204030204" pitchFamily="34" charset="0"/>
              </a:rPr>
              <a:t>energię elektryczną </a:t>
            </a:r>
            <a:r>
              <a:rPr lang="pl-PL" sz="1600" dirty="0">
                <a:effectLst/>
                <a:latin typeface="Calibri" panose="020F0502020204030204" pitchFamily="34" charset="0"/>
                <a:ea typeface="Times New Roman" panose="02020603050405020304" pitchFamily="18" charset="0"/>
                <a:cs typeface="Calibri" panose="020F0502020204030204" pitchFamily="34" charset="0"/>
              </a:rPr>
              <a:t>(wraz z magazynami energii): </a:t>
            </a:r>
            <a:r>
              <a:rPr lang="pl-PL" sz="1800" b="1" dirty="0">
                <a:effectLst/>
                <a:latin typeface="Calibri" panose="020F0502020204030204" pitchFamily="34" charset="0"/>
                <a:ea typeface="Times New Roman" panose="02020603050405020304" pitchFamily="18" charset="0"/>
                <a:cs typeface="Calibri" panose="020F0502020204030204" pitchFamily="34" charset="0"/>
              </a:rPr>
              <a:t>limity mocy:</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promieniowanie słoneczne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wiatr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biomasa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biogaz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woda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ymbol zastępczy zawartości 2">
            <a:extLst>
              <a:ext uri="{FF2B5EF4-FFF2-40B4-BE49-F238E27FC236}">
                <a16:creationId xmlns:a16="http://schemas.microsoft.com/office/drawing/2014/main" id="{119719BB-0691-4044-065A-8621ACC0BD9F}"/>
              </a:ext>
            </a:extLst>
          </p:cNvPr>
          <p:cNvSpPr txBox="1">
            <a:spLocks/>
          </p:cNvSpPr>
          <p:nvPr/>
        </p:nvSpPr>
        <p:spPr>
          <a:xfrm>
            <a:off x="6444208" y="4530725"/>
            <a:ext cx="4871492" cy="1886483"/>
          </a:xfrm>
          <a:prstGeom prst="rect">
            <a:avLst/>
          </a:prstGeom>
        </p:spPr>
        <p:txBody>
          <a:bodyPr vert="horz" lIns="0" tIns="0" rIns="0" bIns="0" rtlCol="0">
            <a:noAutofit/>
          </a:bodyPr>
          <a:lstStyle>
            <a:lvl1pPr marL="228596" indent="-228596" algn="l" defTabSz="914382" rtl="0" eaLnBrk="1" latinLnBrk="0" hangingPunct="1">
              <a:lnSpc>
                <a:spcPts val="2177"/>
              </a:lnSpc>
              <a:spcBef>
                <a:spcPts val="1000"/>
              </a:spcBef>
              <a:buClr>
                <a:schemeClr val="accent1"/>
              </a:buClr>
              <a:buFontTx/>
              <a:buBlip>
                <a:blip r:embed="rId5"/>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6"/>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7"/>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buNone/>
              <a:tabLst>
                <a:tab pos="810260" algn="l"/>
              </a:tabLst>
            </a:pPr>
            <a:r>
              <a:rPr lang="pl-PL" sz="1600" dirty="0">
                <a:effectLst/>
                <a:latin typeface="Calibri" panose="020F0502020204030204" pitchFamily="34" charset="0"/>
                <a:ea typeface="Times New Roman" panose="02020603050405020304" pitchFamily="18" charset="0"/>
                <a:cs typeface="Calibri" panose="020F0502020204030204" pitchFamily="34" charset="0"/>
              </a:rPr>
              <a:t>Instalacje wytwarzające </a:t>
            </a:r>
            <a:r>
              <a:rPr lang="pl-PL" sz="1600" b="1" dirty="0">
                <a:effectLst/>
                <a:latin typeface="Calibri" panose="020F0502020204030204" pitchFamily="34" charset="0"/>
                <a:ea typeface="Times New Roman" panose="02020603050405020304" pitchFamily="18" charset="0"/>
                <a:cs typeface="Calibri" panose="020F0502020204030204" pitchFamily="34" charset="0"/>
              </a:rPr>
              <a:t>ciepło</a:t>
            </a:r>
            <a:r>
              <a:rPr lang="pl-PL" sz="1600" dirty="0">
                <a:effectLst/>
                <a:latin typeface="Calibri" panose="020F0502020204030204" pitchFamily="34" charset="0"/>
                <a:ea typeface="Times New Roman" panose="02020603050405020304" pitchFamily="18" charset="0"/>
                <a:cs typeface="Calibri" panose="020F0502020204030204" pitchFamily="34" charset="0"/>
              </a:rPr>
              <a:t> (wraz z magazynami ciepła):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biomasa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biogaz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geotermia– nie więcej niż 2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promieniowanie słoneczne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pole tekstowe 14">
            <a:extLst>
              <a:ext uri="{FF2B5EF4-FFF2-40B4-BE49-F238E27FC236}">
                <a16:creationId xmlns:a16="http://schemas.microsoft.com/office/drawing/2014/main" id="{5C3C56ED-2694-E05F-2C56-F3BF6E671865}"/>
              </a:ext>
            </a:extLst>
          </p:cNvPr>
          <p:cNvSpPr txBox="1"/>
          <p:nvPr/>
        </p:nvSpPr>
        <p:spPr>
          <a:xfrm>
            <a:off x="1168614" y="6417208"/>
            <a:ext cx="8938947" cy="338554"/>
          </a:xfrm>
          <a:prstGeom prst="rect">
            <a:avLst/>
          </a:prstGeom>
          <a:noFill/>
        </p:spPr>
        <p:txBody>
          <a:bodyPr wrap="square" rtlCol="0">
            <a:spAutoFit/>
          </a:bodyPr>
          <a:lstStyle/>
          <a:p>
            <a:r>
              <a:rPr lang="pl-PL" sz="12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r>
              <a:rPr lang="pl-PL" sz="16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Limity mocy nie dotyczą projektów realizowanych przez klastry energii lub spółdzielnie energetyczne</a:t>
            </a:r>
            <a:r>
              <a:rPr lang="pl-PL" sz="12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a:t>
            </a:r>
            <a:endParaRPr lang="pl-PL" sz="1200" dirty="0">
              <a:solidFill>
                <a:srgbClr val="C00000"/>
              </a:solidFill>
            </a:endParaRPr>
          </a:p>
        </p:txBody>
      </p:sp>
    </p:spTree>
    <p:extLst>
      <p:ext uri="{BB962C8B-B14F-4D97-AF65-F5344CB8AC3E}">
        <p14:creationId xmlns:p14="http://schemas.microsoft.com/office/powerpoint/2010/main" val="410739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8BBEF-D23A-05A5-4378-D87999D006E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2C197FD-7C98-E29F-407F-E11B4B616523}"/>
              </a:ext>
            </a:extLst>
          </p:cNvPr>
          <p:cNvSpPr>
            <a:spLocks noGrp="1"/>
          </p:cNvSpPr>
          <p:nvPr>
            <p:ph type="title"/>
          </p:nvPr>
        </p:nvSpPr>
        <p:spPr>
          <a:xfrm>
            <a:off x="1374895" y="979627"/>
            <a:ext cx="9852728" cy="979757"/>
          </a:xfrm>
        </p:spPr>
        <p:txBody>
          <a:bodyPr anchor="t">
            <a:normAutofit/>
          </a:bodyPr>
          <a:lstStyle/>
          <a:p>
            <a:pPr algn="ctr"/>
            <a:r>
              <a:rPr lang="pl-PL" dirty="0"/>
              <a:t>Preferencje – obniżenie oprocentowania</a:t>
            </a:r>
          </a:p>
        </p:txBody>
      </p:sp>
      <p:sp>
        <p:nvSpPr>
          <p:cNvPr id="3" name="Symbol zastępczy zawartości 2">
            <a:extLst>
              <a:ext uri="{FF2B5EF4-FFF2-40B4-BE49-F238E27FC236}">
                <a16:creationId xmlns:a16="http://schemas.microsoft.com/office/drawing/2014/main" id="{4075005A-3635-28B7-035D-821D8B8F3380}"/>
              </a:ext>
            </a:extLst>
          </p:cNvPr>
          <p:cNvSpPr>
            <a:spLocks noGrp="1"/>
          </p:cNvSpPr>
          <p:nvPr>
            <p:ph sz="half" idx="1"/>
          </p:nvPr>
        </p:nvSpPr>
        <p:spPr>
          <a:xfrm>
            <a:off x="964377" y="1449549"/>
            <a:ext cx="5226864" cy="4695501"/>
          </a:xfrm>
        </p:spPr>
        <p:txBody>
          <a:bodyPr>
            <a:normAutofit/>
          </a:bodyPr>
          <a:lstStyle/>
          <a:p>
            <a:endParaRPr lang="pl-PL" dirty="0">
              <a:effectLst/>
            </a:endParaRPr>
          </a:p>
          <a:p>
            <a:pPr marL="0" indent="0">
              <a:buNone/>
            </a:pPr>
            <a:r>
              <a:rPr lang="pl-PL" sz="2000" b="1" dirty="0">
                <a:solidFill>
                  <a:schemeClr val="tx2">
                    <a:lumMod val="60000"/>
                    <a:lumOff val="40000"/>
                  </a:schemeClr>
                </a:solidFill>
                <a:effectLst/>
              </a:rPr>
              <a:t>Obniżenie oprocentowania o 0,5 punktu procentowego </a:t>
            </a:r>
          </a:p>
          <a:p>
            <a:pPr marL="0" indent="0">
              <a:buNone/>
            </a:pPr>
            <a:r>
              <a:rPr lang="pl-PL" sz="2000" dirty="0">
                <a:effectLst/>
              </a:rPr>
              <a:t> </a:t>
            </a:r>
            <a:r>
              <a:rPr lang="pl-PL" sz="2000" b="1" dirty="0">
                <a:effectLst/>
              </a:rPr>
              <a:t>w przypadku</a:t>
            </a:r>
            <a:r>
              <a:rPr lang="pl-PL" sz="2000" dirty="0">
                <a:effectLst/>
              </a:rPr>
              <a:t>, </a:t>
            </a:r>
          </a:p>
          <a:p>
            <a:pPr>
              <a:buFont typeface="Wingdings" panose="05000000000000000000" pitchFamily="2" charset="2"/>
              <a:buChar char="Ø"/>
            </a:pPr>
            <a:r>
              <a:rPr lang="pl-PL" sz="2000" b="1" dirty="0">
                <a:effectLst/>
              </a:rPr>
              <a:t>gdy </a:t>
            </a:r>
            <a:r>
              <a:rPr lang="pl-PL" sz="2000" b="1" dirty="0"/>
              <a:t>i</a:t>
            </a:r>
            <a:r>
              <a:rPr lang="pl-PL" sz="2000" b="1" dirty="0">
                <a:effectLst/>
              </a:rPr>
              <a:t>nwestycja realizowana jest na obszarach</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gmin zagrożonych trwałą marginalizacją </a:t>
            </a:r>
          </a:p>
          <a:p>
            <a:pPr>
              <a:buFont typeface="Wingdings" panose="05000000000000000000" pitchFamily="2" charset="2"/>
              <a:buChar char="Ø"/>
            </a:pP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oraz miast średnich tracących funkcje społeczno-gospodarcze</a:t>
            </a:r>
          </a:p>
          <a:p>
            <a:pPr>
              <a:buFont typeface="Wingdings" panose="05000000000000000000" pitchFamily="2" charset="2"/>
              <a:buChar char="Ø"/>
            </a:pPr>
            <a:endParaRPr lang="pl-PL" sz="4500" b="1" u="sng" dirty="0">
              <a:effectLst/>
            </a:endParaRPr>
          </a:p>
        </p:txBody>
      </p:sp>
      <p:sp>
        <p:nvSpPr>
          <p:cNvPr id="4" name="Symbol zastępczy numeru slajdu 3">
            <a:extLst>
              <a:ext uri="{FF2B5EF4-FFF2-40B4-BE49-F238E27FC236}">
                <a16:creationId xmlns:a16="http://schemas.microsoft.com/office/drawing/2014/main" id="{B7F14FD6-DECA-160C-5DAE-04018AEC2B46}"/>
              </a:ext>
            </a:extLst>
          </p:cNvPr>
          <p:cNvSpPr>
            <a:spLocks noGrp="1"/>
          </p:cNvSpPr>
          <p:nvPr>
            <p:ph type="sldNum" sz="quarter" idx="10"/>
          </p:nvPr>
        </p:nvSpPr>
        <p:spPr>
          <a:xfrm>
            <a:off x="9789805" y="6368268"/>
            <a:ext cx="1231537" cy="163293"/>
          </a:xfrm>
        </p:spPr>
        <p:txBody>
          <a:bodyPr anchor="ctr">
            <a:normAutofit fontScale="70000" lnSpcReduction="20000"/>
          </a:bodyPr>
          <a:lstStyle/>
          <a:p>
            <a:pPr>
              <a:lnSpc>
                <a:spcPct val="90000"/>
              </a:lnSpc>
              <a:spcAft>
                <a:spcPts val="600"/>
              </a:spcAft>
            </a:pPr>
            <a:fld id="{F8C0183B-A19B-450E-9615-6C83693937D9}" type="slidenum">
              <a:rPr lang="pl-PL" sz="200" smtClean="0"/>
              <a:pPr>
                <a:lnSpc>
                  <a:spcPct val="90000"/>
                </a:lnSpc>
                <a:spcAft>
                  <a:spcPts val="600"/>
                </a:spcAft>
              </a:pPr>
              <a:t>17</a:t>
            </a:fld>
            <a:endParaRPr lang="pl-PL" sz="200"/>
          </a:p>
        </p:txBody>
      </p:sp>
      <p:pic>
        <p:nvPicPr>
          <p:cNvPr id="6" name="Obraz 5" descr="Obraz zawierający mapa&#10;&#10;Opis wygenerowany automatycznie">
            <a:extLst>
              <a:ext uri="{FF2B5EF4-FFF2-40B4-BE49-F238E27FC236}">
                <a16:creationId xmlns:a16="http://schemas.microsoft.com/office/drawing/2014/main" id="{B3551CB0-3CA2-3ECB-A28F-7DE35C420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825" y="1449549"/>
            <a:ext cx="4720890" cy="4702768"/>
          </a:xfrm>
          <a:prstGeom prst="rect">
            <a:avLst/>
          </a:prstGeom>
        </p:spPr>
      </p:pic>
      <p:sp>
        <p:nvSpPr>
          <p:cNvPr id="5" name="Tytuł 1">
            <a:extLst>
              <a:ext uri="{FF2B5EF4-FFF2-40B4-BE49-F238E27FC236}">
                <a16:creationId xmlns:a16="http://schemas.microsoft.com/office/drawing/2014/main" id="{66260092-D13E-9F97-1C4D-0A7FDD8E938B}"/>
              </a:ext>
            </a:extLst>
          </p:cNvPr>
          <p:cNvSpPr txBox="1">
            <a:spLocks/>
          </p:cNvSpPr>
          <p:nvPr/>
        </p:nvSpPr>
        <p:spPr>
          <a:xfrm>
            <a:off x="1287636" y="249489"/>
            <a:ext cx="9852728" cy="523220"/>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r>
              <a:rPr lang="pl-PL" sz="26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Pożyczka na OZE dla przedsiębiorstw w RMR</a:t>
            </a:r>
            <a:endParaRPr lang="pl-PL" sz="2600" dirty="0">
              <a:solidFill>
                <a:srgbClr val="00B050"/>
              </a:solidFill>
            </a:endParaRPr>
          </a:p>
        </p:txBody>
      </p:sp>
    </p:spTree>
    <p:extLst>
      <p:ext uri="{BB962C8B-B14F-4D97-AF65-F5344CB8AC3E}">
        <p14:creationId xmlns:p14="http://schemas.microsoft.com/office/powerpoint/2010/main" val="45214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278B0A-440B-29B4-8FD6-2A1F7CDE3AE4}"/>
              </a:ext>
            </a:extLst>
          </p:cNvPr>
          <p:cNvSpPr>
            <a:spLocks noGrp="1"/>
          </p:cNvSpPr>
          <p:nvPr>
            <p:ph type="title"/>
          </p:nvPr>
        </p:nvSpPr>
        <p:spPr/>
        <p:txBody>
          <a:bodyPr/>
          <a:lstStyle/>
          <a:p>
            <a:pPr algn="ctr"/>
            <a:r>
              <a:rPr lang="pl-PL" dirty="0"/>
              <a:t>Preferencje - umorzenia</a:t>
            </a:r>
          </a:p>
        </p:txBody>
      </p:sp>
      <p:sp>
        <p:nvSpPr>
          <p:cNvPr id="3" name="Symbol zastępczy zawartości 2">
            <a:extLst>
              <a:ext uri="{FF2B5EF4-FFF2-40B4-BE49-F238E27FC236}">
                <a16:creationId xmlns:a16="http://schemas.microsoft.com/office/drawing/2014/main" id="{722095EC-B99F-8294-C821-9BE8B18A3731}"/>
              </a:ext>
            </a:extLst>
          </p:cNvPr>
          <p:cNvSpPr>
            <a:spLocks noGrp="1"/>
          </p:cNvSpPr>
          <p:nvPr>
            <p:ph idx="1"/>
          </p:nvPr>
        </p:nvSpPr>
        <p:spPr>
          <a:xfrm>
            <a:off x="802154" y="1428431"/>
            <a:ext cx="9852729" cy="4245613"/>
          </a:xfrm>
        </p:spPr>
        <p:txBody>
          <a:bodyPr/>
          <a:lstStyle/>
          <a:p>
            <a:pPr marL="0" indent="0">
              <a:buNone/>
            </a:pPr>
            <a:r>
              <a:rPr lang="pl-PL" sz="1800" b="1" dirty="0">
                <a:latin typeface="Open Sans" panose="020B0606030504020204" pitchFamily="34" charset="0"/>
                <a:ea typeface="Open Sans" panose="020B0606030504020204" pitchFamily="34" charset="0"/>
                <a:cs typeface="Open Sans" panose="020B0606030504020204" pitchFamily="34" charset="0"/>
              </a:rPr>
              <a:t>Przewidziane jest umorzenie części kapitału pożyczki</a:t>
            </a:r>
            <a:r>
              <a:rPr lang="pl-PL" sz="1800" dirty="0">
                <a:latin typeface="Open Sans" panose="020B0606030504020204" pitchFamily="34" charset="0"/>
                <a:ea typeface="Open Sans" panose="020B0606030504020204" pitchFamily="34" charset="0"/>
                <a:cs typeface="Open Sans" panose="020B0606030504020204" pitchFamily="34" charset="0"/>
              </a:rPr>
              <a:t>:</a:t>
            </a:r>
          </a:p>
          <a:p>
            <a:pPr marL="177800" indent="-177800">
              <a:buNone/>
            </a:pPr>
            <a:r>
              <a:rPr lang="pl-PL" sz="1800" dirty="0">
                <a:effectLst/>
                <a:latin typeface="Open Sans" panose="020B0606030504020204" pitchFamily="34" charset="0"/>
                <a:ea typeface="Open Sans" panose="020B0606030504020204" pitchFamily="34" charset="0"/>
                <a:cs typeface="Open Sans" panose="020B0606030504020204" pitchFamily="34" charset="0"/>
              </a:rPr>
              <a:t>- </a:t>
            </a:r>
            <a:r>
              <a:rPr lang="pl-PL" sz="1800" b="1" dirty="0">
                <a:latin typeface="Open Sans" panose="020B0606030504020204" pitchFamily="34" charset="0"/>
                <a:ea typeface="Open Sans" panose="020B0606030504020204" pitchFamily="34" charset="0"/>
                <a:cs typeface="Open Sans" panose="020B0606030504020204" pitchFamily="34" charset="0"/>
              </a:rPr>
              <a:t> </a:t>
            </a:r>
            <a:r>
              <a:rPr lang="pl-PL" sz="2000" b="1" dirty="0">
                <a:latin typeface="Open Sans" panose="020B0606030504020204" pitchFamily="34" charset="0"/>
                <a:ea typeface="Open Sans" panose="020B0606030504020204" pitchFamily="34" charset="0"/>
                <a:cs typeface="Open Sans" panose="020B0606030504020204" pitchFamily="34" charset="0"/>
              </a:rPr>
              <a:t>u</a:t>
            </a:r>
            <a:r>
              <a:rPr lang="pl-PL" sz="2000" b="1" dirty="0">
                <a:effectLst/>
                <a:latin typeface="Open Sans" panose="020B0606030504020204" pitchFamily="34" charset="0"/>
                <a:ea typeface="Open Sans" panose="020B0606030504020204" pitchFamily="34" charset="0"/>
                <a:cs typeface="Open Sans" panose="020B0606030504020204" pitchFamily="34" charset="0"/>
              </a:rPr>
              <a:t>morzenie 10% 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budowy i rozbudowy instalacji do produkcji energii elektrycznej i/lub cieplnej </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na własne potrzeby pożyczkobiorcy </a:t>
            </a:r>
            <a:r>
              <a:rPr lang="pl-PL" sz="2000" dirty="0">
                <a:effectLst/>
                <a:latin typeface="Open Sans" panose="020B0606030504020204" pitchFamily="34" charset="0"/>
                <a:ea typeface="Open Sans" panose="020B0606030504020204" pitchFamily="34" charset="0"/>
                <a:cs typeface="Open Sans" panose="020B0606030504020204" pitchFamily="34" charset="0"/>
              </a:rPr>
              <a:t>będącego prosumentem (w tym prosumentem zbiorowym lub wirtualnym),</a:t>
            </a:r>
          </a:p>
          <a:p>
            <a:pPr>
              <a:buFontTx/>
              <a:buChar char="-"/>
            </a:pPr>
            <a:r>
              <a:rPr lang="pl-PL" sz="2000" b="1" dirty="0">
                <a:effectLst/>
                <a:latin typeface="Open Sans" panose="020B0606030504020204" pitchFamily="34" charset="0"/>
                <a:ea typeface="Open Sans" panose="020B0606030504020204" pitchFamily="34" charset="0"/>
                <a:cs typeface="Open Sans" panose="020B0606030504020204" pitchFamily="34" charset="0"/>
              </a:rPr>
              <a:t>umorzenie 20% 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budowy i rozbudowy instalacji wytwarzającej energię z </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biogazu lub z biomasy</a:t>
            </a:r>
            <a:r>
              <a:rPr lang="pl-PL" sz="2000" dirty="0">
                <a:effectLst/>
                <a:latin typeface="Open Sans" panose="020B0606030504020204" pitchFamily="34" charset="0"/>
                <a:ea typeface="Open Sans" panose="020B0606030504020204" pitchFamily="34" charset="0"/>
                <a:cs typeface="Open Sans" panose="020B0606030504020204" pitchFamily="34" charset="0"/>
              </a:rPr>
              <a:t>,</a:t>
            </a:r>
            <a:r>
              <a:rPr lang="pl-PL" sz="2000" b="1" dirty="0">
                <a:effectLst/>
                <a:latin typeface="Open Sans" panose="020B0606030504020204" pitchFamily="34" charset="0"/>
                <a:ea typeface="Open Sans" panose="020B0606030504020204" pitchFamily="34" charset="0"/>
                <a:cs typeface="Open Sans" panose="020B0606030504020204" pitchFamily="34" charset="0"/>
              </a:rPr>
              <a:t> </a:t>
            </a:r>
          </a:p>
          <a:p>
            <a:pPr>
              <a:buFontTx/>
              <a:buChar char="-"/>
            </a:pPr>
            <a:r>
              <a:rPr lang="pl-PL" sz="2000" b="1" dirty="0">
                <a:effectLst/>
                <a:latin typeface="Open Sans" panose="020B0606030504020204" pitchFamily="34" charset="0"/>
                <a:ea typeface="Open Sans" panose="020B0606030504020204" pitchFamily="34" charset="0"/>
                <a:cs typeface="Open Sans" panose="020B0606030504020204" pitchFamily="34" charset="0"/>
              </a:rPr>
              <a:t>umorzenie 20%</a:t>
            </a:r>
            <a:r>
              <a:rPr lang="pl-PL" sz="2000" dirty="0">
                <a:effectLst/>
                <a:latin typeface="Open Sans" panose="020B0606030504020204" pitchFamily="34" charset="0"/>
                <a:ea typeface="Open Sans" panose="020B0606030504020204" pitchFamily="34" charset="0"/>
                <a:cs typeface="Open Sans" panose="020B0606030504020204" pitchFamily="34" charset="0"/>
              </a:rPr>
              <a:t> </a:t>
            </a:r>
            <a:r>
              <a:rPr lang="pl-PL" sz="2000" b="1" dirty="0">
                <a:effectLst/>
                <a:latin typeface="Open Sans" panose="020B0606030504020204" pitchFamily="34" charset="0"/>
                <a:ea typeface="Open Sans" panose="020B0606030504020204" pitchFamily="34" charset="0"/>
                <a:cs typeface="Open Sans" panose="020B0606030504020204" pitchFamily="34" charset="0"/>
              </a:rPr>
              <a:t>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zakupu magazynu energii </a:t>
            </a:r>
            <a:r>
              <a:rPr lang="pl-PL" sz="2000" dirty="0">
                <a:effectLst/>
                <a:latin typeface="Open Sans" panose="020B0606030504020204" pitchFamily="34" charset="0"/>
                <a:ea typeface="Open Sans" panose="020B0606030504020204" pitchFamily="34" charset="0"/>
                <a:cs typeface="Open Sans" panose="020B0606030504020204" pitchFamily="34" charset="0"/>
              </a:rPr>
              <a:t>jako elementu dodatkowego w powyżej wskazanych instalacjach. </a:t>
            </a:r>
          </a:p>
          <a:p>
            <a:pPr marL="0" indent="0">
              <a:buNone/>
            </a:pP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1CDEE998-AE2A-EB15-8D7F-8D4379154D98}"/>
              </a:ext>
            </a:extLst>
          </p:cNvPr>
          <p:cNvSpPr>
            <a:spLocks noGrp="1"/>
          </p:cNvSpPr>
          <p:nvPr>
            <p:ph type="sldNum" sz="quarter" idx="10"/>
          </p:nvPr>
        </p:nvSpPr>
        <p:spPr/>
        <p:txBody>
          <a:bodyPr/>
          <a:lstStyle/>
          <a:p>
            <a:fld id="{F8C0183B-A19B-450E-9615-6C83693937D9}" type="slidenum">
              <a:rPr lang="pl-PL" smtClean="0"/>
              <a:t>18</a:t>
            </a:fld>
            <a:endParaRPr lang="pl-PL"/>
          </a:p>
        </p:txBody>
      </p:sp>
      <p:pic>
        <p:nvPicPr>
          <p:cNvPr id="7" name="Obraz 6">
            <a:extLst>
              <a:ext uri="{FF2B5EF4-FFF2-40B4-BE49-F238E27FC236}">
                <a16:creationId xmlns:a16="http://schemas.microsoft.com/office/drawing/2014/main" id="{6C2986AF-73B2-5E0B-5207-B97193B0CC95}"/>
              </a:ext>
            </a:extLst>
          </p:cNvPr>
          <p:cNvPicPr>
            <a:picLocks noChangeAspect="1"/>
          </p:cNvPicPr>
          <p:nvPr/>
        </p:nvPicPr>
        <p:blipFill>
          <a:blip r:embed="rId2"/>
          <a:stretch>
            <a:fillRect/>
          </a:stretch>
        </p:blipFill>
        <p:spPr>
          <a:xfrm>
            <a:off x="9981327" y="5021263"/>
            <a:ext cx="1408519" cy="1376714"/>
          </a:xfrm>
          <a:prstGeom prst="rect">
            <a:avLst/>
          </a:prstGeom>
        </p:spPr>
      </p:pic>
      <p:sp>
        <p:nvSpPr>
          <p:cNvPr id="9" name="pole tekstowe 8">
            <a:extLst>
              <a:ext uri="{FF2B5EF4-FFF2-40B4-BE49-F238E27FC236}">
                <a16:creationId xmlns:a16="http://schemas.microsoft.com/office/drawing/2014/main" id="{75630333-E5EC-5FDB-CE8A-12CD42B242A5}"/>
              </a:ext>
            </a:extLst>
          </p:cNvPr>
          <p:cNvSpPr txBox="1"/>
          <p:nvPr/>
        </p:nvSpPr>
        <p:spPr>
          <a:xfrm>
            <a:off x="434890" y="4503999"/>
            <a:ext cx="9852728" cy="707886"/>
          </a:xfrm>
          <a:prstGeom prst="rect">
            <a:avLst/>
          </a:prstGeom>
          <a:noFill/>
        </p:spPr>
        <p:txBody>
          <a:bodyPr wrap="square">
            <a:spAutoFit/>
          </a:bodyPr>
          <a:lstStyle/>
          <a:p>
            <a:pPr marL="0" indent="0">
              <a:buNone/>
            </a:pP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spełnienia przez pożyczkobiorcę więcej niż jednego z ww. warunków </a:t>
            </a:r>
            <a:r>
              <a:rPr lang="pl-PL" sz="2000" b="1" dirty="0">
                <a:solidFill>
                  <a:schemeClr val="accent1">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wysokość umorzeń sumuje się maksymalnie do 30% wartości pożyczki</a:t>
            </a:r>
            <a:r>
              <a:rPr lang="pl-PL" sz="1800" dirty="0">
                <a:effectLst/>
                <a:latin typeface="Open Sans" panose="020B0606030504020204" pitchFamily="34" charset="0"/>
                <a:ea typeface="Open Sans" panose="020B0606030504020204" pitchFamily="34" charset="0"/>
                <a:cs typeface="Open Sans" panose="020B0606030504020204" pitchFamily="34" charset="0"/>
              </a:rPr>
              <a:t>.</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ytuł 1">
            <a:extLst>
              <a:ext uri="{FF2B5EF4-FFF2-40B4-BE49-F238E27FC236}">
                <a16:creationId xmlns:a16="http://schemas.microsoft.com/office/drawing/2014/main" id="{1A41E7D1-B0AD-AA48-592C-25EF1555DA52}"/>
              </a:ext>
            </a:extLst>
          </p:cNvPr>
          <p:cNvSpPr txBox="1">
            <a:spLocks/>
          </p:cNvSpPr>
          <p:nvPr/>
        </p:nvSpPr>
        <p:spPr>
          <a:xfrm>
            <a:off x="1287636" y="249489"/>
            <a:ext cx="9852728" cy="523220"/>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r>
              <a:rPr lang="pl-PL" sz="2800"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Pożyczka na OZE dla przedsiębiorstw w RMR</a:t>
            </a:r>
            <a:endParaRPr lang="pl-PL" sz="2800" dirty="0">
              <a:solidFill>
                <a:srgbClr val="00B050"/>
              </a:solidFill>
            </a:endParaRPr>
          </a:p>
        </p:txBody>
      </p:sp>
    </p:spTree>
    <p:extLst>
      <p:ext uri="{BB962C8B-B14F-4D97-AF65-F5344CB8AC3E}">
        <p14:creationId xmlns:p14="http://schemas.microsoft.com/office/powerpoint/2010/main" val="323384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31DED8-B38D-5665-3B83-082064C5EEF0}"/>
              </a:ext>
            </a:extLst>
          </p:cNvPr>
          <p:cNvSpPr>
            <a:spLocks noGrp="1"/>
          </p:cNvSpPr>
          <p:nvPr>
            <p:ph type="title"/>
          </p:nvPr>
        </p:nvSpPr>
        <p:spPr>
          <a:xfrm>
            <a:off x="584926" y="510869"/>
            <a:ext cx="11022147" cy="1072031"/>
          </a:xfrm>
        </p:spPr>
        <p:txBody>
          <a:bodyPr>
            <a:normAutofit fontScale="90000"/>
          </a:bodyPr>
          <a:lstStyle/>
          <a:p>
            <a:pPr algn="ctr"/>
            <a:r>
              <a:rPr lang="pl-PL" sz="270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RMR </a:t>
            </a:r>
            <a:br>
              <a:rPr lang="pl-PL" sz="2700" dirty="0">
                <a:effectLst/>
                <a:latin typeface="Open Sans" panose="020B0606030504020204" pitchFamily="34" charset="0"/>
                <a:ea typeface="Open Sans" panose="020B0606030504020204" pitchFamily="34" charset="0"/>
                <a:cs typeface="Open Sans" panose="020B0606030504020204" pitchFamily="34" charset="0"/>
              </a:rPr>
            </a:br>
            <a:r>
              <a:rPr lang="pl-PL" sz="2700" dirty="0">
                <a:effectLst/>
                <a:latin typeface="Open Sans" panose="020B0606030504020204" pitchFamily="34" charset="0"/>
                <a:ea typeface="Open Sans" panose="020B0606030504020204" pitchFamily="34" charset="0"/>
                <a:cs typeface="Open Sans" panose="020B0606030504020204" pitchFamily="34" charset="0"/>
              </a:rPr>
              <a:t>– informacje podstawowe  </a:t>
            </a:r>
            <a:br>
              <a:rPr lang="pl-PL" sz="2800" dirty="0">
                <a:effectLst/>
                <a:latin typeface="Open Sans" panose="020B0606030504020204" pitchFamily="34" charset="0"/>
                <a:ea typeface="Open Sans" panose="020B0606030504020204" pitchFamily="34" charset="0"/>
                <a:cs typeface="Open Sans" panose="020B0606030504020204" pitchFamily="34" charset="0"/>
              </a:rPr>
            </a:br>
            <a:endParaRPr lang="pl-PL" dirty="0"/>
          </a:p>
        </p:txBody>
      </p:sp>
      <p:sp>
        <p:nvSpPr>
          <p:cNvPr id="4" name="Symbol zastępczy numeru slajdu 3">
            <a:extLst>
              <a:ext uri="{FF2B5EF4-FFF2-40B4-BE49-F238E27FC236}">
                <a16:creationId xmlns:a16="http://schemas.microsoft.com/office/drawing/2014/main" id="{2A5BD541-F3B9-4025-7E04-6B64CE178933}"/>
              </a:ext>
            </a:extLst>
          </p:cNvPr>
          <p:cNvSpPr>
            <a:spLocks noGrp="1"/>
          </p:cNvSpPr>
          <p:nvPr>
            <p:ph type="sldNum" sz="quarter" idx="10"/>
          </p:nvPr>
        </p:nvSpPr>
        <p:spPr/>
        <p:txBody>
          <a:bodyPr/>
          <a:lstStyle/>
          <a:p>
            <a:fld id="{F8C0183B-A19B-450E-9615-6C83693937D9}" type="slidenum">
              <a:rPr lang="pl-PL" smtClean="0"/>
              <a:t>19</a:t>
            </a:fld>
            <a:endParaRPr lang="pl-PL"/>
          </a:p>
        </p:txBody>
      </p:sp>
      <p:pic>
        <p:nvPicPr>
          <p:cNvPr id="5" name="Symbol zastępczy zawartości 5" descr="Monety kontur">
            <a:extLst>
              <a:ext uri="{FF2B5EF4-FFF2-40B4-BE49-F238E27FC236}">
                <a16:creationId xmlns:a16="http://schemas.microsoft.com/office/drawing/2014/main" id="{7F2EF3A4-B723-E372-5A67-AFC61EBB083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831" y="2361994"/>
            <a:ext cx="1110235" cy="1110235"/>
          </a:xfrm>
        </p:spPr>
      </p:pic>
      <p:pic>
        <p:nvPicPr>
          <p:cNvPr id="6" name="Obraz 5">
            <a:extLst>
              <a:ext uri="{FF2B5EF4-FFF2-40B4-BE49-F238E27FC236}">
                <a16:creationId xmlns:a16="http://schemas.microsoft.com/office/drawing/2014/main" id="{FD3FE01C-18AE-A38A-08B6-5D113F0FC35A}"/>
              </a:ext>
            </a:extLst>
          </p:cNvPr>
          <p:cNvPicPr>
            <a:picLocks noChangeAspect="1"/>
          </p:cNvPicPr>
          <p:nvPr/>
        </p:nvPicPr>
        <p:blipFill>
          <a:blip r:embed="rId4"/>
          <a:stretch>
            <a:fillRect/>
          </a:stretch>
        </p:blipFill>
        <p:spPr>
          <a:xfrm>
            <a:off x="3114537" y="2152056"/>
            <a:ext cx="1301550" cy="1236832"/>
          </a:xfrm>
          <a:prstGeom prst="rect">
            <a:avLst/>
          </a:prstGeom>
          <a:ln>
            <a:noFill/>
          </a:ln>
        </p:spPr>
      </p:pic>
      <p:pic>
        <p:nvPicPr>
          <p:cNvPr id="7" name="Obraz 6">
            <a:extLst>
              <a:ext uri="{FF2B5EF4-FFF2-40B4-BE49-F238E27FC236}">
                <a16:creationId xmlns:a16="http://schemas.microsoft.com/office/drawing/2014/main" id="{1F0C924D-D56C-A709-4024-23BEDAAE3941}"/>
              </a:ext>
            </a:extLst>
          </p:cNvPr>
          <p:cNvPicPr>
            <a:picLocks noChangeAspect="1"/>
          </p:cNvPicPr>
          <p:nvPr/>
        </p:nvPicPr>
        <p:blipFill>
          <a:blip r:embed="rId5"/>
          <a:stretch>
            <a:fillRect/>
          </a:stretch>
        </p:blipFill>
        <p:spPr>
          <a:xfrm>
            <a:off x="5194977" y="2400198"/>
            <a:ext cx="1382355" cy="1072031"/>
          </a:xfrm>
          <a:prstGeom prst="rect">
            <a:avLst/>
          </a:prstGeom>
        </p:spPr>
      </p:pic>
      <p:pic>
        <p:nvPicPr>
          <p:cNvPr id="8" name="Obraz 7">
            <a:extLst>
              <a:ext uri="{FF2B5EF4-FFF2-40B4-BE49-F238E27FC236}">
                <a16:creationId xmlns:a16="http://schemas.microsoft.com/office/drawing/2014/main" id="{AEEE8227-F146-3635-3733-3B6BA53D985C}"/>
              </a:ext>
            </a:extLst>
          </p:cNvPr>
          <p:cNvPicPr>
            <a:picLocks noChangeAspect="1"/>
          </p:cNvPicPr>
          <p:nvPr/>
        </p:nvPicPr>
        <p:blipFill>
          <a:blip r:embed="rId6"/>
          <a:stretch>
            <a:fillRect/>
          </a:stretch>
        </p:blipFill>
        <p:spPr>
          <a:xfrm>
            <a:off x="9881909" y="2309888"/>
            <a:ext cx="1139433" cy="1367319"/>
          </a:xfrm>
          <a:prstGeom prst="rect">
            <a:avLst/>
          </a:prstGeom>
        </p:spPr>
      </p:pic>
      <p:sp>
        <p:nvSpPr>
          <p:cNvPr id="9" name="pole tekstowe 8">
            <a:extLst>
              <a:ext uri="{FF2B5EF4-FFF2-40B4-BE49-F238E27FC236}">
                <a16:creationId xmlns:a16="http://schemas.microsoft.com/office/drawing/2014/main" id="{520CC691-2E4C-AB07-D701-45FDBADC2A73}"/>
              </a:ext>
            </a:extLst>
          </p:cNvPr>
          <p:cNvSpPr txBox="1"/>
          <p:nvPr/>
        </p:nvSpPr>
        <p:spPr>
          <a:xfrm>
            <a:off x="470792" y="3538510"/>
            <a:ext cx="2317795" cy="1015663"/>
          </a:xfrm>
          <a:prstGeom prst="rect">
            <a:avLst/>
          </a:prstGeom>
          <a:noFill/>
        </p:spPr>
        <p:txBody>
          <a:bodyPr wrap="square">
            <a:spAutoFit/>
          </a:bodyPr>
          <a:lstStyle/>
          <a:p>
            <a:pPr algn="ctr"/>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Wysokość wsparcia: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5 mln zł</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pole tekstowe 9">
            <a:extLst>
              <a:ext uri="{FF2B5EF4-FFF2-40B4-BE49-F238E27FC236}">
                <a16:creationId xmlns:a16="http://schemas.microsoft.com/office/drawing/2014/main" id="{3B5C6D69-DAD3-B233-AB8C-122975377061}"/>
              </a:ext>
            </a:extLst>
          </p:cNvPr>
          <p:cNvSpPr txBox="1"/>
          <p:nvPr/>
        </p:nvSpPr>
        <p:spPr>
          <a:xfrm>
            <a:off x="2719210" y="3521651"/>
            <a:ext cx="2317795" cy="1938992"/>
          </a:xfrm>
          <a:prstGeom prst="rect">
            <a:avLst/>
          </a:prstGeom>
          <a:noFill/>
        </p:spPr>
        <p:txBody>
          <a:bodyPr wrap="square">
            <a:spAutoFit/>
          </a:bodyPr>
          <a:lstStyle/>
          <a:p>
            <a:pPr algn="ct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Oprocentowanie: </a:t>
            </a:r>
            <a:b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od 0,5% do 1%</a:t>
            </a: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chemeClr val="tx2">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 skali roku</a:t>
            </a:r>
          </a:p>
          <a:p>
            <a:pPr algn="ctr"/>
            <a:r>
              <a:rPr lang="pl-PL" sz="2000" b="1" dirty="0">
                <a:solidFill>
                  <a:schemeClr val="tx2">
                    <a:lumMod val="60000"/>
                    <a:lumOff val="4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 zależności od rodzaju preferencji)</a:t>
            </a:r>
            <a:endPar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pole tekstowe 10">
            <a:extLst>
              <a:ext uri="{FF2B5EF4-FFF2-40B4-BE49-F238E27FC236}">
                <a16:creationId xmlns:a16="http://schemas.microsoft.com/office/drawing/2014/main" id="{DCA3D0C4-3EA4-C787-A688-8E0DA16E1E53}"/>
              </a:ext>
            </a:extLst>
          </p:cNvPr>
          <p:cNvSpPr txBox="1"/>
          <p:nvPr/>
        </p:nvSpPr>
        <p:spPr>
          <a:xfrm>
            <a:off x="4946641" y="3528377"/>
            <a:ext cx="1915357" cy="707886"/>
          </a:xfrm>
          <a:prstGeom prst="rect">
            <a:avLst/>
          </a:prstGeom>
          <a:noFill/>
        </p:spPr>
        <p:txBody>
          <a:bodyPr wrap="square">
            <a:spAutoFit/>
          </a:bodyPr>
          <a:lstStyle/>
          <a:p>
            <a:pPr algn="ctr"/>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Okres spłaty: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10 lat</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pole tekstowe 11">
            <a:extLst>
              <a:ext uri="{FF2B5EF4-FFF2-40B4-BE49-F238E27FC236}">
                <a16:creationId xmlns:a16="http://schemas.microsoft.com/office/drawing/2014/main" id="{5B9DBB9E-D723-097C-7149-5AF8A41973FB}"/>
              </a:ext>
            </a:extLst>
          </p:cNvPr>
          <p:cNvSpPr txBox="1"/>
          <p:nvPr/>
        </p:nvSpPr>
        <p:spPr>
          <a:xfrm>
            <a:off x="9378698" y="3581863"/>
            <a:ext cx="2126705" cy="1015663"/>
          </a:xfrm>
          <a:prstGeom prst="rect">
            <a:avLst/>
          </a:prstGeom>
          <a:noFill/>
        </p:spPr>
        <p:txBody>
          <a:bodyPr wrap="square">
            <a:spAutoFit/>
          </a:bodyPr>
          <a:lstStyle/>
          <a:p>
            <a:r>
              <a:rPr lang="pl-PL" sz="2000" b="1" dirty="0">
                <a:effectLst/>
                <a:latin typeface="Open Sans" panose="020B0606030504020204" pitchFamily="34" charset="0"/>
                <a:ea typeface="Open Sans" panose="020B0606030504020204" pitchFamily="34" charset="0"/>
                <a:cs typeface="Open Sans" panose="020B0606030504020204" pitchFamily="34" charset="0"/>
              </a:rPr>
              <a:t>Umorzenie</a:t>
            </a:r>
            <a:r>
              <a:rPr lang="pl-PL" sz="2000" dirty="0">
                <a:effectLs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części kapitału pożyczki </a:t>
            </a:r>
            <a:endPar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Obraz 12">
            <a:extLst>
              <a:ext uri="{FF2B5EF4-FFF2-40B4-BE49-F238E27FC236}">
                <a16:creationId xmlns:a16="http://schemas.microsoft.com/office/drawing/2014/main" id="{D3064365-2AC2-E262-99E8-64520559D246}"/>
              </a:ext>
            </a:extLst>
          </p:cNvPr>
          <p:cNvPicPr>
            <a:picLocks noChangeAspect="1"/>
          </p:cNvPicPr>
          <p:nvPr/>
        </p:nvPicPr>
        <p:blipFill>
          <a:blip r:embed="rId7"/>
          <a:stretch>
            <a:fillRect/>
          </a:stretch>
        </p:blipFill>
        <p:spPr>
          <a:xfrm>
            <a:off x="7510007" y="2345032"/>
            <a:ext cx="1223437" cy="1236832"/>
          </a:xfrm>
          <a:prstGeom prst="rect">
            <a:avLst/>
          </a:prstGeom>
        </p:spPr>
      </p:pic>
      <p:sp>
        <p:nvSpPr>
          <p:cNvPr id="14" name="pole tekstowe 13">
            <a:extLst>
              <a:ext uri="{FF2B5EF4-FFF2-40B4-BE49-F238E27FC236}">
                <a16:creationId xmlns:a16="http://schemas.microsoft.com/office/drawing/2014/main" id="{4196DEAD-F3D7-D60D-23B7-C309CE7836D2}"/>
              </a:ext>
            </a:extLst>
          </p:cNvPr>
          <p:cNvSpPr txBox="1"/>
          <p:nvPr/>
        </p:nvSpPr>
        <p:spPr>
          <a:xfrm>
            <a:off x="7035799" y="3627032"/>
            <a:ext cx="2020271" cy="1323439"/>
          </a:xfrm>
          <a:prstGeom prst="rect">
            <a:avLst/>
          </a:prstGeom>
          <a:noFill/>
        </p:spPr>
        <p:txBody>
          <a:bodyPr wrap="square">
            <a:spAutoFit/>
          </a:bodyPr>
          <a:lstStyle/>
          <a:p>
            <a:pPr algn="ctr"/>
            <a: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Karencja w spłacie: </a:t>
            </a:r>
            <a:br>
              <a:rPr lang="pl-PL" sz="2000"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rPr>
              <a:t>do 12 miesięcy</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977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84E83A-7A60-1723-8FD7-97DAB5AB2A79}"/>
              </a:ext>
            </a:extLst>
          </p:cNvPr>
          <p:cNvSpPr>
            <a:spLocks noGrp="1"/>
          </p:cNvSpPr>
          <p:nvPr>
            <p:ph type="title"/>
          </p:nvPr>
        </p:nvSpPr>
        <p:spPr>
          <a:xfrm>
            <a:off x="1169636" y="155791"/>
            <a:ext cx="9852728" cy="979757"/>
          </a:xfrm>
        </p:spPr>
        <p:txBody>
          <a:bodyPr>
            <a:normAutofit/>
          </a:bodyPr>
          <a:lstStyle/>
          <a:p>
            <a:pPr algn="ctr"/>
            <a:r>
              <a:rPr lang="pl-PL" sz="2000" dirty="0"/>
              <a:t>Plan prezentacji </a:t>
            </a:r>
          </a:p>
        </p:txBody>
      </p:sp>
      <p:sp>
        <p:nvSpPr>
          <p:cNvPr id="3" name="Symbol zastępczy zawartości 2">
            <a:extLst>
              <a:ext uri="{FF2B5EF4-FFF2-40B4-BE49-F238E27FC236}">
                <a16:creationId xmlns:a16="http://schemas.microsoft.com/office/drawing/2014/main" id="{91F03E70-6439-EE3A-AD44-543217A7A736}"/>
              </a:ext>
            </a:extLst>
          </p:cNvPr>
          <p:cNvSpPr>
            <a:spLocks noGrp="1"/>
          </p:cNvSpPr>
          <p:nvPr>
            <p:ph idx="1"/>
          </p:nvPr>
        </p:nvSpPr>
        <p:spPr>
          <a:xfrm>
            <a:off x="0" y="2386376"/>
            <a:ext cx="5549153" cy="3741609"/>
          </a:xfrm>
        </p:spPr>
        <p:txBody>
          <a:bodyPr>
            <a:normAutofit fontScale="32500" lnSpcReduction="20000"/>
          </a:bodyPr>
          <a:lstStyle/>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Mechanizm dystrybucji środków</a:t>
            </a:r>
          </a:p>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Podstawowe informacje o pożyczce</a:t>
            </a:r>
          </a:p>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Kto może ubiegać się o wsparcie</a:t>
            </a:r>
          </a:p>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 Co można sfinansować</a:t>
            </a:r>
          </a:p>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Preferencje w finansowaniu</a:t>
            </a:r>
          </a:p>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Jak złożyć wniosek</a:t>
            </a:r>
          </a:p>
          <a:p>
            <a:pPr marL="72000" lvl="2">
              <a:lnSpc>
                <a:spcPct val="150000"/>
              </a:lnSpc>
              <a:spcBef>
                <a:spcPts val="600"/>
              </a:spcBef>
              <a:spcAft>
                <a:spcPts val="600"/>
              </a:spcAft>
            </a:pPr>
            <a:r>
              <a:rPr lang="pl-PL" sz="5500" b="1" dirty="0">
                <a:latin typeface="Open Sans" panose="020B0606030504020204" pitchFamily="34" charset="0"/>
                <a:ea typeface="Open Sans" panose="020B0606030504020204" pitchFamily="34" charset="0"/>
                <a:cs typeface="Open Sans" panose="020B0606030504020204" pitchFamily="34" charset="0"/>
              </a:rPr>
              <a:t>Gdzie złożyć wniosek</a:t>
            </a:r>
            <a:endParaRPr lang="pl-PL" sz="5500" dirty="0">
              <a:latin typeface="Open Sans" panose="020B0606030504020204" pitchFamily="34" charset="0"/>
              <a:ea typeface="Open Sans" panose="020B0606030504020204" pitchFamily="34" charset="0"/>
              <a:cs typeface="Open Sans" panose="020B0606030504020204" pitchFamily="34" charset="0"/>
            </a:endParaRPr>
          </a:p>
          <a:p>
            <a:pPr marL="72000" indent="0">
              <a:lnSpc>
                <a:spcPct val="150000"/>
              </a:lnSpc>
              <a:spcBef>
                <a:spcPts val="600"/>
              </a:spcBef>
              <a:spcAft>
                <a:spcPts val="600"/>
              </a:spcAft>
              <a:buNone/>
            </a:pPr>
            <a:endParaRPr lang="pl-PL" sz="3000" b="0" i="0" dirty="0">
              <a:solidFill>
                <a:srgbClr val="212121"/>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72000">
              <a:lnSpc>
                <a:spcPct val="150000"/>
              </a:lnSpc>
              <a:spcBef>
                <a:spcPts val="600"/>
              </a:spcBef>
              <a:spcAft>
                <a:spcPts val="600"/>
              </a:spcAft>
            </a:pPr>
            <a:endParaRPr lang="pl-PL" sz="1600" dirty="0">
              <a:solidFill>
                <a:srgbClr val="212121"/>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72000" lvl="2" indent="0">
              <a:lnSpc>
                <a:spcPct val="150000"/>
              </a:lnSpc>
              <a:spcBef>
                <a:spcPts val="600"/>
              </a:spcBef>
              <a:spcAft>
                <a:spcPts val="600"/>
              </a:spcAft>
              <a:buNone/>
            </a:pPr>
            <a:endParaRPr lang="pl-PL" sz="14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72000" lvl="2" indent="0">
              <a:lnSpc>
                <a:spcPct val="150000"/>
              </a:lnSpc>
              <a:spcBef>
                <a:spcPts val="600"/>
              </a:spcBef>
              <a:spcAft>
                <a:spcPts val="600"/>
              </a:spcAft>
              <a:buNone/>
            </a:pPr>
            <a:endParaRPr lang="pl-PL" sz="1400" dirty="0">
              <a:latin typeface="Open Sans" panose="020B0606030504020204" pitchFamily="34" charset="0"/>
              <a:ea typeface="Open Sans" panose="020B0606030504020204" pitchFamily="34" charset="0"/>
              <a:cs typeface="Open Sans" panose="020B0606030504020204" pitchFamily="34" charset="0"/>
            </a:endParaRPr>
          </a:p>
          <a:p>
            <a:pPr marL="914383" lvl="2" indent="0">
              <a:buNone/>
            </a:pPr>
            <a:endParaRPr lang="pl-PL" sz="1200" dirty="0">
              <a:latin typeface="Open Sans" panose="020B0606030504020204" pitchFamily="34" charset="0"/>
              <a:ea typeface="Open Sans" panose="020B0606030504020204" pitchFamily="34" charset="0"/>
              <a:cs typeface="Open Sans" panose="020B0606030504020204" pitchFamily="34" charset="0"/>
            </a:endParaRPr>
          </a:p>
          <a:p>
            <a:pPr marL="914383" lvl="2" indent="0">
              <a:buNone/>
            </a:pPr>
            <a:endParaRPr lang="pl-PL" sz="1200" dirty="0">
              <a:latin typeface="Open Sans" panose="020B0606030504020204" pitchFamily="34" charset="0"/>
              <a:ea typeface="Open Sans" panose="020B0606030504020204" pitchFamily="34" charset="0"/>
              <a:cs typeface="Open Sans" panose="020B0606030504020204" pitchFamily="34" charset="0"/>
            </a:endParaRPr>
          </a:p>
          <a:p>
            <a:pPr marL="914383" lvl="2" indent="0">
              <a:buNone/>
            </a:pPr>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endParaRPr lang="pl-PL" sz="1200" dirty="0">
              <a:latin typeface="Open Sans" panose="020B0606030504020204" pitchFamily="34" charset="0"/>
              <a:ea typeface="Open Sans" panose="020B0606030504020204" pitchFamily="34" charset="0"/>
              <a:cs typeface="Open Sans" panose="020B0606030504020204" pitchFamily="34" charset="0"/>
            </a:endParaRPr>
          </a:p>
          <a:p>
            <a:endParaRPr lang="pl-PL" dirty="0"/>
          </a:p>
        </p:txBody>
      </p:sp>
      <p:sp>
        <p:nvSpPr>
          <p:cNvPr id="4" name="Symbol zastępczy numeru slajdu 3">
            <a:extLst>
              <a:ext uri="{FF2B5EF4-FFF2-40B4-BE49-F238E27FC236}">
                <a16:creationId xmlns:a16="http://schemas.microsoft.com/office/drawing/2014/main" id="{44FF428F-B922-53C8-7EA3-9CB960E37A66}"/>
              </a:ext>
            </a:extLst>
          </p:cNvPr>
          <p:cNvSpPr>
            <a:spLocks noGrp="1"/>
          </p:cNvSpPr>
          <p:nvPr>
            <p:ph type="sldNum" sz="quarter" idx="10"/>
          </p:nvPr>
        </p:nvSpPr>
        <p:spPr/>
        <p:txBody>
          <a:bodyPr/>
          <a:lstStyle/>
          <a:p>
            <a:fld id="{F8C0183B-A19B-450E-9615-6C83693937D9}" type="slidenum">
              <a:rPr lang="pl-PL" smtClean="0"/>
              <a:t>2</a:t>
            </a:fld>
            <a:endParaRPr lang="pl-PL"/>
          </a:p>
        </p:txBody>
      </p:sp>
      <p:sp>
        <p:nvSpPr>
          <p:cNvPr id="5" name="Symbol zastępczy zawartości 2">
            <a:extLst>
              <a:ext uri="{FF2B5EF4-FFF2-40B4-BE49-F238E27FC236}">
                <a16:creationId xmlns:a16="http://schemas.microsoft.com/office/drawing/2014/main" id="{B69947C8-19EA-33E1-B6C8-2B77B105CAA3}"/>
              </a:ext>
            </a:extLst>
          </p:cNvPr>
          <p:cNvSpPr txBox="1">
            <a:spLocks/>
          </p:cNvSpPr>
          <p:nvPr/>
        </p:nvSpPr>
        <p:spPr>
          <a:xfrm>
            <a:off x="5773270" y="2386376"/>
            <a:ext cx="5853045" cy="5097038"/>
          </a:xfrm>
          <a:prstGeom prst="rect">
            <a:avLst/>
          </a:prstGeom>
        </p:spPr>
        <p:txBody>
          <a:bodyPr vert="horz" lIns="0" tIns="0" rIns="0" bIns="0" rtlCol="0">
            <a:normAutofit/>
          </a:bodyPr>
          <a:lstStyle>
            <a:lvl1pPr marL="228596" indent="-228596" algn="l" defTabSz="914382" rtl="0" eaLnBrk="1" latinLnBrk="0" hangingPunct="1">
              <a:lnSpc>
                <a:spcPts val="2177"/>
              </a:lnSpc>
              <a:spcBef>
                <a:spcPts val="1000"/>
              </a:spcBef>
              <a:buClr>
                <a:schemeClr val="accent1"/>
              </a:buClr>
              <a:buFontTx/>
              <a:buBlip>
                <a:blip r:embed="rId2"/>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3"/>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a:lnSpc>
                <a:spcPct val="150000"/>
              </a:lnSpc>
              <a:spcBef>
                <a:spcPts val="600"/>
              </a:spcBef>
              <a:spcAft>
                <a:spcPts val="600"/>
              </a:spcAft>
            </a:pPr>
            <a:r>
              <a:rPr lang="pl-PL" sz="1800" b="1" kern="0" spc="-50" dirty="0">
                <a:latin typeface="Open Sans" panose="020B0606030504020204" pitchFamily="34" charset="0"/>
                <a:ea typeface="Open Sans" panose="020B0606030504020204" pitchFamily="34" charset="0"/>
                <a:cs typeface="Open Sans" panose="020B0606030504020204" pitchFamily="34" charset="0"/>
              </a:rPr>
              <a:t>Pożyczka Inwestycyjna dla Regionu Mazowieckiego Regionalnego (RMR) – informacje podstawowe </a:t>
            </a:r>
            <a:endParaRPr lang="pl-PL" sz="1800" b="1" kern="0" dirty="0">
              <a:latin typeface="Open Sans" panose="020B0606030504020204" pitchFamily="34" charset="0"/>
              <a:ea typeface="Open Sans" panose="020B0606030504020204" pitchFamily="34" charset="0"/>
              <a:cs typeface="Open Sans" panose="020B0606030504020204" pitchFamily="34" charset="0"/>
            </a:endParaRPr>
          </a:p>
          <a:p>
            <a:pPr marL="72000">
              <a:lnSpc>
                <a:spcPct val="150000"/>
              </a:lnSpc>
              <a:spcBef>
                <a:spcPts val="600"/>
              </a:spcBef>
              <a:spcAft>
                <a:spcPts val="600"/>
              </a:spcAft>
            </a:pPr>
            <a:r>
              <a:rPr lang="pl-PL" sz="1800" b="1" kern="0" dirty="0">
                <a:latin typeface="Open Sans" panose="020B0606030504020204" pitchFamily="34" charset="0"/>
                <a:ea typeface="Open Sans" panose="020B0606030504020204" pitchFamily="34" charset="0"/>
                <a:cs typeface="Open Sans" panose="020B0606030504020204" pitchFamily="34" charset="0"/>
              </a:rPr>
              <a:t>Pożyczka na OZE dla przedsiębiorstw w </a:t>
            </a:r>
            <a:r>
              <a:rPr lang="pl-PL" sz="1800" b="1" dirty="0">
                <a:solidFill>
                  <a:srgbClr val="21212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RMR – informacje podstawowe</a:t>
            </a:r>
          </a:p>
          <a:p>
            <a:pPr marL="72000">
              <a:lnSpc>
                <a:spcPct val="150000"/>
              </a:lnSpc>
              <a:spcBef>
                <a:spcPts val="600"/>
              </a:spcBef>
              <a:spcAft>
                <a:spcPts val="600"/>
              </a:spcAft>
            </a:pPr>
            <a:r>
              <a:rPr lang="pl-PL" sz="1800" b="1" dirty="0">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RMR – informacje podstawowe </a:t>
            </a:r>
          </a:p>
          <a:p>
            <a:pPr marL="72000">
              <a:lnSpc>
                <a:spcPct val="150000"/>
              </a:lnSpc>
              <a:spcBef>
                <a:spcPts val="600"/>
              </a:spcBef>
              <a:spcAft>
                <a:spcPts val="600"/>
              </a:spcAft>
            </a:pPr>
            <a:r>
              <a:rPr lang="pl-PL" sz="1800" b="1" dirty="0">
                <a:solidFill>
                  <a:srgbClr val="212121"/>
                </a:solidFill>
                <a:highlight>
                  <a:srgbClr val="FFFFFF"/>
                </a:highlight>
                <a:latin typeface="Open Sans" panose="020B0606030504020204" pitchFamily="34" charset="0"/>
                <a:ea typeface="Open Sans" panose="020B0606030504020204" pitchFamily="34" charset="0"/>
                <a:cs typeface="Open Sans" panose="020B0606030504020204" pitchFamily="34" charset="0"/>
              </a:rPr>
              <a:t>Produkty dostępne w Regionie Warszawskim Stołecznym (RWS) – informacje w pigułce </a:t>
            </a:r>
            <a:endParaRPr lang="pl-PL" sz="1800" dirty="0">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72000" lvl="2" indent="0">
              <a:lnSpc>
                <a:spcPct val="150000"/>
              </a:lnSpc>
              <a:spcBef>
                <a:spcPts val="600"/>
              </a:spcBef>
              <a:spcAft>
                <a:spcPts val="600"/>
              </a:spcAft>
              <a:buFontTx/>
              <a:buNone/>
            </a:pPr>
            <a:endParaRPr lang="pl-PL" sz="1400" dirty="0">
              <a:latin typeface="Open Sans" panose="020B0606030504020204" pitchFamily="34" charset="0"/>
              <a:ea typeface="Open Sans" panose="020B0606030504020204" pitchFamily="34" charset="0"/>
              <a:cs typeface="Open Sans" panose="020B0606030504020204" pitchFamily="34" charset="0"/>
            </a:endParaRPr>
          </a:p>
          <a:p>
            <a:pPr marL="914383" lvl="2" indent="0">
              <a:buFontTx/>
              <a:buNone/>
            </a:pPr>
            <a:endParaRPr lang="pl-PL" sz="1200" dirty="0">
              <a:latin typeface="Open Sans" panose="020B0606030504020204" pitchFamily="34" charset="0"/>
              <a:ea typeface="Open Sans" panose="020B0606030504020204" pitchFamily="34" charset="0"/>
              <a:cs typeface="Open Sans" panose="020B0606030504020204" pitchFamily="34" charset="0"/>
            </a:endParaRPr>
          </a:p>
          <a:p>
            <a:pPr marL="914383" lvl="2" indent="0">
              <a:buFontTx/>
              <a:buNone/>
            </a:pPr>
            <a:endParaRPr lang="pl-PL" sz="1200" dirty="0">
              <a:latin typeface="Open Sans" panose="020B0606030504020204" pitchFamily="34" charset="0"/>
              <a:ea typeface="Open Sans" panose="020B0606030504020204" pitchFamily="34" charset="0"/>
              <a:cs typeface="Open Sans" panose="020B0606030504020204" pitchFamily="34" charset="0"/>
            </a:endParaRPr>
          </a:p>
          <a:p>
            <a:pPr marL="914383" lvl="2" indent="0">
              <a:buFontTx/>
              <a:buNone/>
            </a:pPr>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endParaRPr lang="pl-PL" sz="1200" dirty="0">
              <a:latin typeface="Open Sans" panose="020B0606030504020204" pitchFamily="34" charset="0"/>
              <a:ea typeface="Open Sans" panose="020B0606030504020204" pitchFamily="34" charset="0"/>
              <a:cs typeface="Open Sans" panose="020B0606030504020204" pitchFamily="34" charset="0"/>
            </a:endParaRPr>
          </a:p>
          <a:p>
            <a:endParaRPr lang="pl-PL" dirty="0"/>
          </a:p>
        </p:txBody>
      </p:sp>
      <p:sp>
        <p:nvSpPr>
          <p:cNvPr id="6" name="Symbol zastępczy zawartości 2">
            <a:extLst>
              <a:ext uri="{FF2B5EF4-FFF2-40B4-BE49-F238E27FC236}">
                <a16:creationId xmlns:a16="http://schemas.microsoft.com/office/drawing/2014/main" id="{676CFE22-B5B7-20DC-3E23-65187F34FE8E}"/>
              </a:ext>
            </a:extLst>
          </p:cNvPr>
          <p:cNvSpPr txBox="1">
            <a:spLocks/>
          </p:cNvSpPr>
          <p:nvPr/>
        </p:nvSpPr>
        <p:spPr>
          <a:xfrm>
            <a:off x="364377" y="567528"/>
            <a:ext cx="11706090" cy="1193434"/>
          </a:xfrm>
          <a:prstGeom prst="rect">
            <a:avLst/>
          </a:prstGeom>
        </p:spPr>
        <p:txBody>
          <a:bodyPr vert="horz" lIns="0" tIns="0" rIns="0" bIns="0" rtlCol="0">
            <a:normAutofit fontScale="85000" lnSpcReduction="10000"/>
          </a:bodyPr>
          <a:lstStyle>
            <a:lvl1pPr marL="228596" indent="-228596" algn="l" defTabSz="914382" rtl="0" eaLnBrk="1" latinLnBrk="0" hangingPunct="1">
              <a:lnSpc>
                <a:spcPts val="2177"/>
              </a:lnSpc>
              <a:spcBef>
                <a:spcPts val="1000"/>
              </a:spcBef>
              <a:buClr>
                <a:schemeClr val="accent1"/>
              </a:buClr>
              <a:buFontTx/>
              <a:buBlip>
                <a:blip r:embed="rId2"/>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3"/>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0" algn="ctr">
              <a:lnSpc>
                <a:spcPct val="150000"/>
              </a:lnSpc>
              <a:spcBef>
                <a:spcPts val="600"/>
              </a:spcBef>
              <a:spcAft>
                <a:spcPts val="600"/>
              </a:spcAft>
              <a:buFontTx/>
              <a:buNone/>
            </a:pP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Pożyczki z Programu Fundusze Europejskie dla Mazowsza 2021-2027 </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Działanie 1.3 Innowacyjność i konkurencyjność MŚP</a:t>
            </a:r>
            <a:b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b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Działanie 2.3 Odnawialne źródła energii</a:t>
            </a:r>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pPr lvl="2"/>
            <a:endParaRPr lang="pl-PL" sz="1200" dirty="0">
              <a:latin typeface="Open Sans" panose="020B0606030504020204" pitchFamily="34" charset="0"/>
              <a:ea typeface="Open Sans" panose="020B0606030504020204" pitchFamily="34" charset="0"/>
              <a:cs typeface="Open Sans" panose="020B0606030504020204" pitchFamily="34" charset="0"/>
            </a:endParaRPr>
          </a:p>
          <a:p>
            <a:endParaRPr lang="pl-PL" sz="1200" dirty="0">
              <a:latin typeface="Open Sans" panose="020B0606030504020204" pitchFamily="34" charset="0"/>
              <a:ea typeface="Open Sans" panose="020B0606030504020204" pitchFamily="34" charset="0"/>
              <a:cs typeface="Open Sans" panose="020B0606030504020204" pitchFamily="34" charset="0"/>
            </a:endParaRPr>
          </a:p>
          <a:p>
            <a:endParaRPr lang="pl-PL" dirty="0"/>
          </a:p>
        </p:txBody>
      </p:sp>
    </p:spTree>
    <p:extLst>
      <p:ext uri="{BB962C8B-B14F-4D97-AF65-F5344CB8AC3E}">
        <p14:creationId xmlns:p14="http://schemas.microsoft.com/office/powerpoint/2010/main" val="50347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3328C6-9812-55BF-42DB-7E9BDC404EAE}"/>
              </a:ext>
            </a:extLst>
          </p:cNvPr>
          <p:cNvSpPr>
            <a:spLocks noGrp="1"/>
          </p:cNvSpPr>
          <p:nvPr>
            <p:ph type="title"/>
          </p:nvPr>
        </p:nvSpPr>
        <p:spPr>
          <a:xfrm>
            <a:off x="692459" y="792315"/>
            <a:ext cx="9852728" cy="570869"/>
          </a:xfrm>
        </p:spPr>
        <p:txBody>
          <a:bodyPr>
            <a:normAutofit/>
          </a:bodyPr>
          <a:lstStyle/>
          <a:p>
            <a:r>
              <a:rPr lang="pl-PL" sz="2000" dirty="0"/>
              <a:t>Kto może składać wniosek o pożyczkę?</a:t>
            </a:r>
          </a:p>
        </p:txBody>
      </p:sp>
      <p:sp>
        <p:nvSpPr>
          <p:cNvPr id="3" name="Symbol zastępczy zawartości 2">
            <a:extLst>
              <a:ext uri="{FF2B5EF4-FFF2-40B4-BE49-F238E27FC236}">
                <a16:creationId xmlns:a16="http://schemas.microsoft.com/office/drawing/2014/main" id="{9EA28EB7-1567-C851-D2FF-A0FA42B39939}"/>
              </a:ext>
            </a:extLst>
          </p:cNvPr>
          <p:cNvSpPr>
            <a:spLocks noGrp="1"/>
          </p:cNvSpPr>
          <p:nvPr>
            <p:ph idx="1"/>
          </p:nvPr>
        </p:nvSpPr>
        <p:spPr>
          <a:xfrm>
            <a:off x="568325" y="1252604"/>
            <a:ext cx="11736125" cy="6387972"/>
          </a:xfrm>
        </p:spPr>
        <p:txBody>
          <a:bodyPr>
            <a:normAutofit fontScale="32500" lnSpcReduction="20000"/>
          </a:bodyPr>
          <a:lstStyle/>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jednostki samorządu terytorialnego; </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podmioty tworzące system szkolnictwa wyższego i nauki;</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instytucje kultury;</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szpitale i inne podmioty lecznicze prowadzące działalność leczniczą; </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organizacje pozarządowe posiadające osobowość prawną;</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kościoły i związki wyznaniowe oraz osoby prawne kościołów i związków wyznaniowych;</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służby ratownicze i bezpieczeństwa publicznego;</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jednostki sektora finansów publicznych posiadające osobowość prawną;</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spółki wspólnot gruntowych;</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podmioty ekonomii społecznej;</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spółdzielnie </a:t>
            </a:r>
            <a:r>
              <a:rPr lang="pl-PL" sz="5600" b="1" dirty="0">
                <a:latin typeface="Open Sans" panose="020B0606030504020204" pitchFamily="34" charset="0"/>
                <a:ea typeface="Open Sans" panose="020B0606030504020204" pitchFamily="34" charset="0"/>
                <a:cs typeface="Open Sans" panose="020B0606030504020204" pitchFamily="34" charset="0"/>
              </a:rPr>
              <a:t>i </a:t>
            </a:r>
            <a:r>
              <a:rPr lang="pl-PL" sz="5600" b="1" dirty="0">
                <a:effectLst/>
                <a:latin typeface="Open Sans" panose="020B0606030504020204" pitchFamily="34" charset="0"/>
                <a:ea typeface="Open Sans" panose="020B0606030504020204" pitchFamily="34" charset="0"/>
                <a:cs typeface="Open Sans" panose="020B0606030504020204" pitchFamily="34" charset="0"/>
              </a:rPr>
              <a:t>wspólnoty mieszkaniowe;</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towarzystwa budownictwa społecznego, społeczne inicjatywy mieszkaniowe;</a:t>
            </a:r>
          </a:p>
          <a:p>
            <a:pPr lvl="0" algn="just">
              <a:lnSpc>
                <a:spcPct val="115000"/>
              </a:lnSpc>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zarządcy wielorodzinnych budynków mieszkalnych, w tym budynków komunalnych;</a:t>
            </a:r>
          </a:p>
          <a:p>
            <a:pPr lvl="0" algn="just">
              <a:lnSpc>
                <a:spcPct val="115000"/>
              </a:lnSpc>
              <a:spcAft>
                <a:spcPts val="1000"/>
              </a:spcAft>
              <a:buFont typeface="Wingdings" panose="05000000000000000000" pitchFamily="2" charset="2"/>
              <a:buChar char="ü"/>
            </a:pPr>
            <a:r>
              <a:rPr lang="pl-PL" sz="5600" b="1" dirty="0">
                <a:effectLst/>
                <a:latin typeface="Open Sans" panose="020B0606030504020204" pitchFamily="34" charset="0"/>
                <a:ea typeface="Open Sans" panose="020B0606030504020204" pitchFamily="34" charset="0"/>
                <a:cs typeface="Open Sans" panose="020B0606030504020204" pitchFamily="34" charset="0"/>
              </a:rPr>
              <a:t>obywatelskie społeczności energetyczne działające w zakresie energii odnawialnej</a:t>
            </a:r>
            <a:r>
              <a:rPr lang="pl-PL" sz="5600" dirty="0">
                <a:effectLst/>
                <a:latin typeface="Open Sans" panose="020B0606030504020204" pitchFamily="34" charset="0"/>
                <a:ea typeface="Open Sans" panose="020B0606030504020204" pitchFamily="34" charset="0"/>
                <a:cs typeface="Open Sans" panose="020B0606030504020204" pitchFamily="34" charset="0"/>
              </a:rPr>
              <a:t>.</a:t>
            </a:r>
          </a:p>
          <a:p>
            <a:pPr marL="0" lvl="0" indent="0" algn="just">
              <a:lnSpc>
                <a:spcPct val="115000"/>
              </a:lnSpc>
              <a:spcAft>
                <a:spcPts val="10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7E5A69B5-D9B1-A837-6368-A7355BE56D7F}"/>
              </a:ext>
            </a:extLst>
          </p:cNvPr>
          <p:cNvSpPr>
            <a:spLocks noGrp="1"/>
          </p:cNvSpPr>
          <p:nvPr>
            <p:ph type="sldNum" sz="quarter" idx="10"/>
          </p:nvPr>
        </p:nvSpPr>
        <p:spPr/>
        <p:txBody>
          <a:bodyPr/>
          <a:lstStyle/>
          <a:p>
            <a:fld id="{F8C0183B-A19B-450E-9615-6C83693937D9}" type="slidenum">
              <a:rPr lang="pl-PL" smtClean="0"/>
              <a:t>20</a:t>
            </a:fld>
            <a:endParaRPr lang="pl-PL"/>
          </a:p>
        </p:txBody>
      </p:sp>
      <p:pic>
        <p:nvPicPr>
          <p:cNvPr id="6" name="Obraz 5">
            <a:extLst>
              <a:ext uri="{FF2B5EF4-FFF2-40B4-BE49-F238E27FC236}">
                <a16:creationId xmlns:a16="http://schemas.microsoft.com/office/drawing/2014/main" id="{10EC56E5-DE6E-6C79-7C73-9EB34602CF7E}"/>
              </a:ext>
            </a:extLst>
          </p:cNvPr>
          <p:cNvPicPr>
            <a:picLocks noChangeAspect="1"/>
          </p:cNvPicPr>
          <p:nvPr/>
        </p:nvPicPr>
        <p:blipFill>
          <a:blip r:embed="rId2"/>
          <a:stretch>
            <a:fillRect/>
          </a:stretch>
        </p:blipFill>
        <p:spPr>
          <a:xfrm>
            <a:off x="9789805" y="4069376"/>
            <a:ext cx="1941975" cy="1488242"/>
          </a:xfrm>
          <a:prstGeom prst="rect">
            <a:avLst/>
          </a:prstGeom>
        </p:spPr>
      </p:pic>
      <p:sp>
        <p:nvSpPr>
          <p:cNvPr id="7" name="pole tekstowe 6">
            <a:extLst>
              <a:ext uri="{FF2B5EF4-FFF2-40B4-BE49-F238E27FC236}">
                <a16:creationId xmlns:a16="http://schemas.microsoft.com/office/drawing/2014/main" id="{CC945204-1FBA-615F-15C3-DFB41F660122}"/>
              </a:ext>
            </a:extLst>
          </p:cNvPr>
          <p:cNvSpPr txBox="1"/>
          <p:nvPr/>
        </p:nvSpPr>
        <p:spPr>
          <a:xfrm>
            <a:off x="322652" y="283795"/>
            <a:ext cx="11546696" cy="492443"/>
          </a:xfrm>
          <a:prstGeom prst="rect">
            <a:avLst/>
          </a:prstGeom>
          <a:noFill/>
        </p:spPr>
        <p:txBody>
          <a:bodyPr wrap="square">
            <a:spAutoFit/>
          </a:bodyPr>
          <a:lstStyle/>
          <a:p>
            <a:pPr algn="ctr"/>
            <a:r>
              <a:rPr lang="pl-PL" sz="26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RMR </a:t>
            </a:r>
            <a:endParaRPr lang="pl-PL" sz="2600" b="1" dirty="0">
              <a:solidFill>
                <a:srgbClr val="00B050"/>
              </a:solidFill>
            </a:endParaRPr>
          </a:p>
        </p:txBody>
      </p:sp>
    </p:spTree>
    <p:extLst>
      <p:ext uri="{BB962C8B-B14F-4D97-AF65-F5344CB8AC3E}">
        <p14:creationId xmlns:p14="http://schemas.microsoft.com/office/powerpoint/2010/main" val="358871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2A717-47F0-CA8E-6DB9-8CBA7E2DF5D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ABA3E82-1B4D-C413-A0F7-6A526D023C4A}"/>
              </a:ext>
            </a:extLst>
          </p:cNvPr>
          <p:cNvSpPr>
            <a:spLocks noGrp="1"/>
          </p:cNvSpPr>
          <p:nvPr>
            <p:ph type="title"/>
          </p:nvPr>
        </p:nvSpPr>
        <p:spPr>
          <a:xfrm>
            <a:off x="1168614" y="731236"/>
            <a:ext cx="9852728" cy="482645"/>
          </a:xfrm>
        </p:spPr>
        <p:txBody>
          <a:bodyPr>
            <a:normAutofit/>
          </a:bodyPr>
          <a:lstStyle/>
          <a:p>
            <a:r>
              <a:rPr lang="pl-PL"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Pożyczki mogą sfinansować następujący typy inwestycji:</a:t>
            </a:r>
            <a:endParaRPr lang="pl-PL" sz="1600" dirty="0"/>
          </a:p>
        </p:txBody>
      </p:sp>
      <p:sp>
        <p:nvSpPr>
          <p:cNvPr id="3" name="Symbol zastępczy zawartości 2">
            <a:extLst>
              <a:ext uri="{FF2B5EF4-FFF2-40B4-BE49-F238E27FC236}">
                <a16:creationId xmlns:a16="http://schemas.microsoft.com/office/drawing/2014/main" id="{6A6D1D74-0A47-84CC-29AC-8E612014E176}"/>
              </a:ext>
            </a:extLst>
          </p:cNvPr>
          <p:cNvSpPr>
            <a:spLocks noGrp="1"/>
          </p:cNvSpPr>
          <p:nvPr>
            <p:ph idx="1"/>
          </p:nvPr>
        </p:nvSpPr>
        <p:spPr>
          <a:xfrm>
            <a:off x="1313641" y="1225780"/>
            <a:ext cx="8695647" cy="4471706"/>
          </a:xfrm>
        </p:spPr>
        <p:txBody>
          <a:bodyPr>
            <a:normAutofit/>
          </a:bodyPr>
          <a:lstStyle/>
          <a:p>
            <a:pPr marL="0" lvl="0" indent="0" algn="just">
              <a:spcAft>
                <a:spcPts val="6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Budowę i rozbudowę instalacji wytwarzających energię elektryczną i/lub cieplną </a:t>
            </a:r>
            <a:br>
              <a:rPr lang="pl-PL" sz="1800" b="1" dirty="0">
                <a:effectLst/>
                <a:latin typeface="Calibri" panose="020F0502020204030204" pitchFamily="34" charset="0"/>
                <a:ea typeface="Calibri" panose="020F0502020204030204" pitchFamily="34" charset="0"/>
                <a:cs typeface="Times New Roman" panose="02020603050405020304" pitchFamily="18" charset="0"/>
              </a:rPr>
            </a:br>
            <a:r>
              <a:rPr lang="pl-PL" sz="1800" b="1" dirty="0">
                <a:effectLst/>
                <a:latin typeface="Calibri" panose="020F0502020204030204" pitchFamily="34" charset="0"/>
                <a:ea typeface="Calibri" panose="020F0502020204030204" pitchFamily="34" charset="0"/>
                <a:cs typeface="Times New Roman" panose="02020603050405020304" pitchFamily="18" charset="0"/>
              </a:rPr>
              <a:t>z odnawialnych źródeł energii:</a:t>
            </a: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promieniowania słonecznego,</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wiatru,</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wody,</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geotermii,</a:t>
            </a:r>
            <a:endParaRPr lang="pl-PL" sz="1800" b="1" dirty="0">
              <a:solidFill>
                <a:srgbClr val="000000"/>
              </a:solidFill>
              <a:effectLst/>
              <a:latin typeface="Arial" panose="020B0604020202020204" pitchFamily="34" charset="0"/>
              <a:ea typeface="Calibri" panose="020F0502020204030204" pitchFamily="34" charset="0"/>
            </a:endParaRPr>
          </a:p>
          <a:p>
            <a:pPr marL="742950" lvl="1" indent="-285750" algn="just">
              <a:buFont typeface="+mj-lt"/>
              <a:buAutoNum type="alphaLcParenR"/>
            </a:pPr>
            <a:r>
              <a:rPr lang="pl-PL" sz="1800" b="1" dirty="0">
                <a:solidFill>
                  <a:srgbClr val="000000"/>
                </a:solidFill>
                <a:effectLst/>
                <a:latin typeface="Calibri" panose="020F0502020204030204" pitchFamily="34" charset="0"/>
                <a:ea typeface="Calibri" panose="020F0502020204030204" pitchFamily="34" charset="0"/>
              </a:rPr>
              <a:t>biomasy i biogazu.</a:t>
            </a:r>
            <a:endParaRPr lang="pl-PL" sz="1800" b="1" dirty="0">
              <a:solidFill>
                <a:srgbClr val="000000"/>
              </a:solidFill>
              <a:effectLst/>
              <a:latin typeface="Arial" panose="020B0604020202020204" pitchFamily="34" charset="0"/>
              <a:ea typeface="Calibri" panose="020F0502020204030204" pitchFamily="34" charset="0"/>
            </a:endParaRPr>
          </a:p>
          <a:p>
            <a:pPr marL="0" indent="0">
              <a:buNone/>
            </a:pPr>
            <a:r>
              <a:rPr lang="pl-PL" sz="1800" b="1" dirty="0">
                <a:effectLst/>
                <a:latin typeface="Calibri" panose="020F0502020204030204" pitchFamily="34" charset="0"/>
                <a:ea typeface="Calibri" panose="020F0502020204030204" pitchFamily="34" charset="0"/>
              </a:rPr>
              <a:t>Zakup magazynów energii na potrzeby danego źródła OZE, jako elementu uzupełniającego do instalacji wskazanej powyżej.</a:t>
            </a:r>
            <a:endParaRPr lang="pl-PL" sz="1800" b="1" dirty="0"/>
          </a:p>
        </p:txBody>
      </p:sp>
      <p:sp>
        <p:nvSpPr>
          <p:cNvPr id="4" name="Symbol zastępczy numeru slajdu 3">
            <a:extLst>
              <a:ext uri="{FF2B5EF4-FFF2-40B4-BE49-F238E27FC236}">
                <a16:creationId xmlns:a16="http://schemas.microsoft.com/office/drawing/2014/main" id="{9E2A3328-957C-983C-265E-5635D6CD900C}"/>
              </a:ext>
            </a:extLst>
          </p:cNvPr>
          <p:cNvSpPr>
            <a:spLocks noGrp="1"/>
          </p:cNvSpPr>
          <p:nvPr>
            <p:ph type="sldNum" sz="quarter" idx="10"/>
          </p:nvPr>
        </p:nvSpPr>
        <p:spPr/>
        <p:txBody>
          <a:bodyPr/>
          <a:lstStyle/>
          <a:p>
            <a:fld id="{F8C0183B-A19B-450E-9615-6C83693937D9}" type="slidenum">
              <a:rPr lang="pl-PL" smtClean="0"/>
              <a:t>21</a:t>
            </a:fld>
            <a:endParaRPr lang="pl-PL"/>
          </a:p>
        </p:txBody>
      </p:sp>
      <p:sp>
        <p:nvSpPr>
          <p:cNvPr id="7" name="pole tekstowe 6">
            <a:extLst>
              <a:ext uri="{FF2B5EF4-FFF2-40B4-BE49-F238E27FC236}">
                <a16:creationId xmlns:a16="http://schemas.microsoft.com/office/drawing/2014/main" id="{CB8028DF-C209-BA1D-1FB4-908E2D846ED2}"/>
              </a:ext>
            </a:extLst>
          </p:cNvPr>
          <p:cNvSpPr txBox="1"/>
          <p:nvPr/>
        </p:nvSpPr>
        <p:spPr>
          <a:xfrm>
            <a:off x="1983547" y="6408783"/>
            <a:ext cx="10717282" cy="307777"/>
          </a:xfrm>
          <a:prstGeom prst="rect">
            <a:avLst/>
          </a:prstGeom>
          <a:noFill/>
        </p:spPr>
        <p:txBody>
          <a:bodyPr wrap="square">
            <a:spAutoFit/>
          </a:bodyPr>
          <a:lstStyle/>
          <a:p>
            <a:r>
              <a:rPr lang="pl-PL" sz="1400" dirty="0">
                <a:effectLst/>
                <a:latin typeface="Open Sans" panose="020B0606030504020204" pitchFamily="34" charset="0"/>
                <a:ea typeface="Open Sans" panose="020B0606030504020204" pitchFamily="34" charset="0"/>
                <a:cs typeface="Open Sans" panose="020B0606030504020204" pitchFamily="34" charset="0"/>
              </a:rPr>
              <a:t>.</a:t>
            </a:r>
            <a:endParaRPr lang="pl-PL"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Obraz 9">
            <a:extLst>
              <a:ext uri="{FF2B5EF4-FFF2-40B4-BE49-F238E27FC236}">
                <a16:creationId xmlns:a16="http://schemas.microsoft.com/office/drawing/2014/main" id="{682CA17E-B1EA-1CAA-1CCE-C4D22E1A2337}"/>
              </a:ext>
            </a:extLst>
          </p:cNvPr>
          <p:cNvPicPr>
            <a:picLocks noChangeAspect="1"/>
          </p:cNvPicPr>
          <p:nvPr/>
        </p:nvPicPr>
        <p:blipFill>
          <a:blip r:embed="rId2"/>
          <a:stretch>
            <a:fillRect/>
          </a:stretch>
        </p:blipFill>
        <p:spPr>
          <a:xfrm>
            <a:off x="133388" y="1134507"/>
            <a:ext cx="1031116" cy="1079885"/>
          </a:xfrm>
          <a:prstGeom prst="rect">
            <a:avLst/>
          </a:prstGeom>
        </p:spPr>
      </p:pic>
      <p:pic>
        <p:nvPicPr>
          <p:cNvPr id="14" name="Obraz 13">
            <a:extLst>
              <a:ext uri="{FF2B5EF4-FFF2-40B4-BE49-F238E27FC236}">
                <a16:creationId xmlns:a16="http://schemas.microsoft.com/office/drawing/2014/main" id="{FEBD299F-09F9-AF02-B8F6-C2AE14238A17}"/>
              </a:ext>
            </a:extLst>
          </p:cNvPr>
          <p:cNvPicPr>
            <a:picLocks noChangeAspect="1"/>
          </p:cNvPicPr>
          <p:nvPr/>
        </p:nvPicPr>
        <p:blipFill>
          <a:blip r:embed="rId3"/>
          <a:stretch>
            <a:fillRect/>
          </a:stretch>
        </p:blipFill>
        <p:spPr>
          <a:xfrm>
            <a:off x="267991" y="3041030"/>
            <a:ext cx="655038" cy="1245220"/>
          </a:xfrm>
          <a:prstGeom prst="rect">
            <a:avLst/>
          </a:prstGeom>
        </p:spPr>
      </p:pic>
      <p:sp>
        <p:nvSpPr>
          <p:cNvPr id="5" name="pole tekstowe 4">
            <a:extLst>
              <a:ext uri="{FF2B5EF4-FFF2-40B4-BE49-F238E27FC236}">
                <a16:creationId xmlns:a16="http://schemas.microsoft.com/office/drawing/2014/main" id="{9495EA5C-9156-4CF8-ECA4-9C4DE74FA0EE}"/>
              </a:ext>
            </a:extLst>
          </p:cNvPr>
          <p:cNvSpPr txBox="1"/>
          <p:nvPr/>
        </p:nvSpPr>
        <p:spPr>
          <a:xfrm>
            <a:off x="283140" y="202838"/>
            <a:ext cx="11623675" cy="492443"/>
          </a:xfrm>
          <a:prstGeom prst="rect">
            <a:avLst/>
          </a:prstGeom>
          <a:noFill/>
        </p:spPr>
        <p:txBody>
          <a:bodyPr wrap="square">
            <a:spAutoFit/>
          </a:bodyPr>
          <a:lstStyle/>
          <a:p>
            <a:pPr algn="ctr"/>
            <a:r>
              <a:rPr lang="pl-PL" sz="26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RMR </a:t>
            </a:r>
            <a:endParaRPr lang="pl-PL" sz="2600" b="1" dirty="0">
              <a:solidFill>
                <a:srgbClr val="00B050"/>
              </a:solidFill>
            </a:endParaRPr>
          </a:p>
        </p:txBody>
      </p:sp>
      <p:sp>
        <p:nvSpPr>
          <p:cNvPr id="8" name="Symbol zastępczy zawartości 2">
            <a:extLst>
              <a:ext uri="{FF2B5EF4-FFF2-40B4-BE49-F238E27FC236}">
                <a16:creationId xmlns:a16="http://schemas.microsoft.com/office/drawing/2014/main" id="{B2BD51C5-29C1-7568-4ED4-DA772841C663}"/>
              </a:ext>
            </a:extLst>
          </p:cNvPr>
          <p:cNvSpPr txBox="1">
            <a:spLocks/>
          </p:cNvSpPr>
          <p:nvPr/>
        </p:nvSpPr>
        <p:spPr>
          <a:xfrm>
            <a:off x="568325" y="4421016"/>
            <a:ext cx="5202808" cy="1975858"/>
          </a:xfrm>
          <a:prstGeom prst="rect">
            <a:avLst/>
          </a:prstGeom>
        </p:spPr>
        <p:txBody>
          <a:bodyPr vert="horz" lIns="0" tIns="0" rIns="0" bIns="0" rtlCol="0">
            <a:normAutofit lnSpcReduction="10000"/>
          </a:bodyPr>
          <a:lstStyle>
            <a:lvl1pPr marL="228596" indent="-228596" algn="l" defTabSz="914382" rtl="0" eaLnBrk="1" latinLnBrk="0" hangingPunct="1">
              <a:lnSpc>
                <a:spcPts val="2177"/>
              </a:lnSpc>
              <a:spcBef>
                <a:spcPts val="1000"/>
              </a:spcBef>
              <a:buClr>
                <a:schemeClr val="accent1"/>
              </a:buClr>
              <a:buFontTx/>
              <a:buBlip>
                <a:blip r:embed="rId4"/>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5"/>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6"/>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buNone/>
            </a:pPr>
            <a:r>
              <a:rPr lang="pl-PL" sz="1600" b="1" dirty="0">
                <a:effectLst/>
                <a:latin typeface="Calibri" panose="020F0502020204030204" pitchFamily="34" charset="0"/>
                <a:ea typeface="Times New Roman" panose="02020603050405020304" pitchFamily="18" charset="0"/>
                <a:cs typeface="Calibri" panose="020F0502020204030204" pitchFamily="34" charset="0"/>
              </a:rPr>
              <a:t>Instalacje wytwarzające energię elektryczną (wraz z magazynami energii): </a:t>
            </a:r>
            <a:r>
              <a:rPr lang="pl-PL" sz="2000" b="1" dirty="0">
                <a:solidFill>
                  <a:schemeClr val="tx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limity mocy</a:t>
            </a:r>
            <a:endParaRPr lang="pl-PL" sz="20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promieniowanie słoneczne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wiatr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biomasa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biogaz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woda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MWe</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ymbol zastępczy zawartości 2">
            <a:extLst>
              <a:ext uri="{FF2B5EF4-FFF2-40B4-BE49-F238E27FC236}">
                <a16:creationId xmlns:a16="http://schemas.microsoft.com/office/drawing/2014/main" id="{B59B82CB-FC83-35C6-1586-9B2AE0C203C2}"/>
              </a:ext>
            </a:extLst>
          </p:cNvPr>
          <p:cNvSpPr txBox="1">
            <a:spLocks/>
          </p:cNvSpPr>
          <p:nvPr/>
        </p:nvSpPr>
        <p:spPr>
          <a:xfrm>
            <a:off x="6516449" y="4530725"/>
            <a:ext cx="4613323" cy="2051015"/>
          </a:xfrm>
          <a:prstGeom prst="rect">
            <a:avLst/>
          </a:prstGeom>
        </p:spPr>
        <p:txBody>
          <a:bodyPr vert="horz" lIns="0" tIns="0" rIns="0" bIns="0" rtlCol="0">
            <a:noAutofit/>
          </a:bodyPr>
          <a:lstStyle>
            <a:lvl1pPr marL="228596" indent="-228596" algn="l" defTabSz="914382" rtl="0" eaLnBrk="1" latinLnBrk="0" hangingPunct="1">
              <a:lnSpc>
                <a:spcPts val="2177"/>
              </a:lnSpc>
              <a:spcBef>
                <a:spcPts val="1000"/>
              </a:spcBef>
              <a:buClr>
                <a:schemeClr val="accent1"/>
              </a:buClr>
              <a:buFontTx/>
              <a:buBlip>
                <a:blip r:embed="rId4"/>
              </a:buBlip>
              <a:defRPr sz="1633" kern="1200">
                <a:solidFill>
                  <a:schemeClr val="tx1"/>
                </a:solidFill>
                <a:latin typeface="Open Sans" pitchFamily="2" charset="0"/>
                <a:ea typeface="Open Sans" pitchFamily="2" charset="0"/>
                <a:cs typeface="Open Sans" pitchFamily="2" charset="0"/>
              </a:defRPr>
            </a:lvl1pPr>
            <a:lvl2pPr marL="685787" indent="-228596" algn="l" defTabSz="914382" rtl="0" eaLnBrk="1" latinLnBrk="0" hangingPunct="1">
              <a:lnSpc>
                <a:spcPts val="2177"/>
              </a:lnSpc>
              <a:spcBef>
                <a:spcPts val="500"/>
              </a:spcBef>
              <a:buFontTx/>
              <a:buBlip>
                <a:blip r:embed="rId5"/>
              </a:buBlip>
              <a:defRPr sz="1633" kern="1200">
                <a:solidFill>
                  <a:schemeClr val="tx1"/>
                </a:solidFill>
                <a:latin typeface="Open Sans" pitchFamily="2" charset="0"/>
                <a:ea typeface="Open Sans" pitchFamily="2" charset="0"/>
                <a:cs typeface="Open Sans" pitchFamily="2" charset="0"/>
              </a:defRPr>
            </a:lvl2pPr>
            <a:lvl3pPr marL="1142979" indent="-228596" algn="l" defTabSz="914382" rtl="0" eaLnBrk="1" latinLnBrk="0" hangingPunct="1">
              <a:lnSpc>
                <a:spcPts val="2177"/>
              </a:lnSpc>
              <a:spcBef>
                <a:spcPts val="500"/>
              </a:spcBef>
              <a:buFontTx/>
              <a:buBlip>
                <a:blip r:embed="rId6"/>
              </a:buBlip>
              <a:defRPr sz="1633" kern="1200">
                <a:solidFill>
                  <a:schemeClr val="tx1"/>
                </a:solidFill>
                <a:latin typeface="Open Sans" pitchFamily="2" charset="0"/>
                <a:ea typeface="Open Sans" pitchFamily="2" charset="0"/>
                <a:cs typeface="Open Sans" pitchFamily="2" charset="0"/>
              </a:defRPr>
            </a:lvl3pPr>
            <a:lvl4pPr marL="1600171"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362" indent="-228596" algn="l" defTabSz="914382"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55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6"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7"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8"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buNone/>
              <a:tabLst>
                <a:tab pos="810260" algn="l"/>
              </a:tabLst>
            </a:pPr>
            <a:r>
              <a:rPr lang="pl-PL" sz="1600" b="1" dirty="0">
                <a:effectLst/>
                <a:latin typeface="Calibri" panose="020F0502020204030204" pitchFamily="34" charset="0"/>
                <a:ea typeface="Times New Roman" panose="02020603050405020304" pitchFamily="18" charset="0"/>
                <a:cs typeface="Calibri" panose="020F0502020204030204" pitchFamily="34" charset="0"/>
              </a:rPr>
              <a:t>Instalacje wytwarzające ciepło (wraz z magazynami ciepła):</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biomasa – nie więcej niż 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biogaz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geotermia– nie więcej niż 2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Arial" panose="020B0604020202020204" pitchFamily="34" charset="0"/>
              <a:buChar char="•"/>
            </a:pPr>
            <a:r>
              <a:rPr lang="pl-PL" sz="1600" b="1" dirty="0">
                <a:effectLst/>
                <a:latin typeface="Calibri" panose="020F0502020204030204" pitchFamily="34" charset="0"/>
                <a:ea typeface="Times New Roman" panose="02020603050405020304" pitchFamily="18" charset="0"/>
                <a:cs typeface="Calibri" panose="020F0502020204030204" pitchFamily="34" charset="0"/>
              </a:rPr>
              <a:t>promieniowanie słoneczne – nie więcej niż 0,5 </a:t>
            </a:r>
            <a:r>
              <a:rPr lang="pl-PL" sz="1600" b="1" dirty="0" err="1">
                <a:effectLst/>
                <a:latin typeface="Calibri" panose="020F0502020204030204" pitchFamily="34" charset="0"/>
                <a:ea typeface="Times New Roman" panose="02020603050405020304" pitchFamily="18" charset="0"/>
                <a:cs typeface="Calibri" panose="020F0502020204030204" pitchFamily="34" charset="0"/>
              </a:rPr>
              <a:t>MWth</a:t>
            </a:r>
            <a:r>
              <a:rPr lang="pl-PL" sz="1600" b="1" dirty="0">
                <a:effectLst/>
                <a:latin typeface="Calibri" panose="020F0502020204030204" pitchFamily="34" charset="0"/>
                <a:ea typeface="Times New Roman" panose="02020603050405020304" pitchFamily="18" charset="0"/>
                <a:cs typeface="Calibri" panose="020F0502020204030204" pitchFamily="34" charset="0"/>
              </a:rPr>
              <a: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ymek myśli: chmurka 10">
            <a:extLst>
              <a:ext uri="{FF2B5EF4-FFF2-40B4-BE49-F238E27FC236}">
                <a16:creationId xmlns:a16="http://schemas.microsoft.com/office/drawing/2014/main" id="{E37FCF22-B28A-1701-BD45-B2C4F50906D9}"/>
              </a:ext>
            </a:extLst>
          </p:cNvPr>
          <p:cNvSpPr/>
          <p:nvPr/>
        </p:nvSpPr>
        <p:spPr>
          <a:xfrm>
            <a:off x="8144143" y="1576712"/>
            <a:ext cx="2743199" cy="187115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4962D882-4AA4-6852-9DAB-577786450C5A}"/>
              </a:ext>
            </a:extLst>
          </p:cNvPr>
          <p:cNvSpPr txBox="1"/>
          <p:nvPr/>
        </p:nvSpPr>
        <p:spPr>
          <a:xfrm>
            <a:off x="8631253" y="1967302"/>
            <a:ext cx="1964351" cy="1169551"/>
          </a:xfrm>
          <a:prstGeom prst="rect">
            <a:avLst/>
          </a:prstGeom>
          <a:noFill/>
        </p:spPr>
        <p:txBody>
          <a:bodyPr wrap="square" rtlCol="0">
            <a:spAutoFit/>
          </a:bodyPr>
          <a:lstStyle/>
          <a:p>
            <a:r>
              <a:rPr lang="pl-PL" sz="1400" dirty="0">
                <a:solidFill>
                  <a:schemeClr val="bg1"/>
                </a:solidFill>
              </a:rPr>
              <a:t>pojemność i moc magazynu energii powinna być adekwatna do zapotrzebowania Wnioskodawcy </a:t>
            </a:r>
          </a:p>
        </p:txBody>
      </p:sp>
    </p:spTree>
    <p:extLst>
      <p:ext uri="{BB962C8B-B14F-4D97-AF65-F5344CB8AC3E}">
        <p14:creationId xmlns:p14="http://schemas.microsoft.com/office/powerpoint/2010/main" val="193917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7F7DAB-06D2-65C7-035B-455F6681D5D0}"/>
              </a:ext>
            </a:extLst>
          </p:cNvPr>
          <p:cNvSpPr>
            <a:spLocks noGrp="1"/>
          </p:cNvSpPr>
          <p:nvPr>
            <p:ph type="title"/>
          </p:nvPr>
        </p:nvSpPr>
        <p:spPr>
          <a:xfrm>
            <a:off x="771536" y="1105577"/>
            <a:ext cx="9852728" cy="685908"/>
          </a:xfrm>
        </p:spPr>
        <p:txBody>
          <a:bodyPr anchor="t">
            <a:normAutofit/>
          </a:bodyPr>
          <a:lstStyle/>
          <a:p>
            <a:pPr algn="ctr"/>
            <a:r>
              <a:rPr lang="pl-PL" dirty="0"/>
              <a:t>Preferencje – obniżenie oprocentowanie</a:t>
            </a:r>
          </a:p>
        </p:txBody>
      </p:sp>
      <p:sp>
        <p:nvSpPr>
          <p:cNvPr id="3" name="Symbol zastępczy zawartości 2">
            <a:extLst>
              <a:ext uri="{FF2B5EF4-FFF2-40B4-BE49-F238E27FC236}">
                <a16:creationId xmlns:a16="http://schemas.microsoft.com/office/drawing/2014/main" id="{7CDB5180-28CC-F8B2-AF19-60A23D0FE600}"/>
              </a:ext>
            </a:extLst>
          </p:cNvPr>
          <p:cNvSpPr>
            <a:spLocks noGrp="1"/>
          </p:cNvSpPr>
          <p:nvPr>
            <p:ph sz="half" idx="1"/>
          </p:nvPr>
        </p:nvSpPr>
        <p:spPr>
          <a:xfrm>
            <a:off x="1169852" y="1796073"/>
            <a:ext cx="4720891" cy="4245628"/>
          </a:xfrm>
        </p:spPr>
        <p:txBody>
          <a:bodyPr>
            <a:normAutofit/>
          </a:bodyPr>
          <a:lstStyle/>
          <a:p>
            <a:pPr marL="0" indent="0">
              <a:buNone/>
            </a:pPr>
            <a:r>
              <a:rPr lang="pl-PL" sz="2400" b="1" dirty="0">
                <a:solidFill>
                  <a:schemeClr val="tx2">
                    <a:lumMod val="60000"/>
                    <a:lumOff val="40000"/>
                  </a:schemeClr>
                </a:solidFill>
                <a:effectLst/>
              </a:rPr>
              <a:t>Obniżenie oprocentowania              o 0,5 punktu procentowego </a:t>
            </a:r>
          </a:p>
          <a:p>
            <a:pPr marL="0" indent="0">
              <a:buNone/>
            </a:pPr>
            <a:r>
              <a:rPr lang="pl-PL" sz="2400" dirty="0">
                <a:effectLst/>
              </a:rPr>
              <a:t> </a:t>
            </a:r>
            <a:r>
              <a:rPr lang="pl-PL" sz="2400" b="1" dirty="0">
                <a:effectLst/>
              </a:rPr>
              <a:t>w przypadku</a:t>
            </a:r>
            <a:r>
              <a:rPr lang="pl-PL" sz="2400" dirty="0">
                <a:effectLst/>
              </a:rPr>
              <a:t>, </a:t>
            </a:r>
          </a:p>
          <a:p>
            <a:pPr>
              <a:buFont typeface="Wingdings" panose="05000000000000000000" pitchFamily="2" charset="2"/>
              <a:buChar char="Ø"/>
            </a:pPr>
            <a:r>
              <a:rPr lang="pl-PL" sz="2400" b="1" dirty="0">
                <a:effectLst/>
              </a:rPr>
              <a:t>gdy </a:t>
            </a:r>
            <a:r>
              <a:rPr lang="pl-PL" sz="2400" b="1" dirty="0"/>
              <a:t>i</a:t>
            </a:r>
            <a:r>
              <a:rPr lang="pl-PL" sz="2400" b="1" dirty="0">
                <a:effectLst/>
              </a:rPr>
              <a:t>nwestycja realizowana jest na obszarach</a:t>
            </a:r>
            <a:r>
              <a:rPr lang="pl-PL" sz="2400" b="1" dirty="0">
                <a:effectLst/>
                <a:latin typeface="Open Sans" panose="020B0606030504020204" pitchFamily="34" charset="0"/>
                <a:ea typeface="Open Sans" panose="020B0606030504020204" pitchFamily="34" charset="0"/>
                <a:cs typeface="Open Sans" panose="020B0606030504020204" pitchFamily="34" charset="0"/>
              </a:rPr>
              <a:t> </a:t>
            </a:r>
            <a:r>
              <a:rPr lang="pl-PL" sz="2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gmin zagrożonych trwałą marginalizacją </a:t>
            </a:r>
          </a:p>
          <a:p>
            <a:pPr>
              <a:buFont typeface="Wingdings" panose="05000000000000000000" pitchFamily="2" charset="2"/>
              <a:buChar char="Ø"/>
            </a:pPr>
            <a:r>
              <a:rPr lang="pl-PL" sz="2400" b="1" dirty="0">
                <a:effectLst/>
                <a:latin typeface="Open Sans" panose="020B0606030504020204" pitchFamily="34" charset="0"/>
                <a:ea typeface="Open Sans" panose="020B0606030504020204" pitchFamily="34" charset="0"/>
                <a:cs typeface="Open Sans" panose="020B0606030504020204" pitchFamily="34" charset="0"/>
              </a:rPr>
              <a:t>oraz </a:t>
            </a:r>
            <a:r>
              <a:rPr lang="pl-PL" sz="2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miast </a:t>
            </a:r>
            <a:r>
              <a:rPr lang="pl-PL" sz="2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średnich tracących funkcje społeczno-gospodarcze</a:t>
            </a:r>
            <a:endParaRPr lang="pl-PL" sz="2400" b="1"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dirty="0">
              <a:effectLst/>
            </a:endParaRPr>
          </a:p>
        </p:txBody>
      </p:sp>
      <p:sp>
        <p:nvSpPr>
          <p:cNvPr id="4" name="Symbol zastępczy numeru slajdu 3">
            <a:extLst>
              <a:ext uri="{FF2B5EF4-FFF2-40B4-BE49-F238E27FC236}">
                <a16:creationId xmlns:a16="http://schemas.microsoft.com/office/drawing/2014/main" id="{66C5B6CF-029D-CF7B-AD06-3B95CC8E6EEB}"/>
              </a:ext>
            </a:extLst>
          </p:cNvPr>
          <p:cNvSpPr>
            <a:spLocks noGrp="1"/>
          </p:cNvSpPr>
          <p:nvPr>
            <p:ph type="sldNum" sz="quarter" idx="10"/>
          </p:nvPr>
        </p:nvSpPr>
        <p:spPr>
          <a:xfrm>
            <a:off x="9789805" y="6368268"/>
            <a:ext cx="1231537" cy="163293"/>
          </a:xfrm>
        </p:spPr>
        <p:txBody>
          <a:bodyPr anchor="ctr">
            <a:normAutofit fontScale="70000" lnSpcReduction="20000"/>
          </a:bodyPr>
          <a:lstStyle/>
          <a:p>
            <a:pPr>
              <a:lnSpc>
                <a:spcPct val="90000"/>
              </a:lnSpc>
              <a:spcAft>
                <a:spcPts val="600"/>
              </a:spcAft>
            </a:pPr>
            <a:fld id="{F8C0183B-A19B-450E-9615-6C83693937D9}" type="slidenum">
              <a:rPr lang="pl-PL" sz="200" smtClean="0"/>
              <a:pPr>
                <a:lnSpc>
                  <a:spcPct val="90000"/>
                </a:lnSpc>
                <a:spcAft>
                  <a:spcPts val="600"/>
                </a:spcAft>
              </a:pPr>
              <a:t>22</a:t>
            </a:fld>
            <a:endParaRPr lang="pl-PL" sz="200"/>
          </a:p>
        </p:txBody>
      </p:sp>
      <p:pic>
        <p:nvPicPr>
          <p:cNvPr id="6" name="Obraz 5" descr="Obraz zawierający mapa&#10;&#10;Opis wygenerowany automatycznie">
            <a:extLst>
              <a:ext uri="{FF2B5EF4-FFF2-40B4-BE49-F238E27FC236}">
                <a16:creationId xmlns:a16="http://schemas.microsoft.com/office/drawing/2014/main" id="{264FC320-7713-A3E9-43DB-6B4DDB72A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4983" y="1665500"/>
            <a:ext cx="4720890" cy="4702768"/>
          </a:xfrm>
          <a:prstGeom prst="rect">
            <a:avLst/>
          </a:prstGeom>
        </p:spPr>
      </p:pic>
      <p:sp>
        <p:nvSpPr>
          <p:cNvPr id="5" name="pole tekstowe 4">
            <a:extLst>
              <a:ext uri="{FF2B5EF4-FFF2-40B4-BE49-F238E27FC236}">
                <a16:creationId xmlns:a16="http://schemas.microsoft.com/office/drawing/2014/main" id="{875B66C0-FCD7-63C8-4EDD-A5614B563D96}"/>
              </a:ext>
            </a:extLst>
          </p:cNvPr>
          <p:cNvSpPr txBox="1"/>
          <p:nvPr/>
        </p:nvSpPr>
        <p:spPr>
          <a:xfrm>
            <a:off x="355600" y="449841"/>
            <a:ext cx="11480800" cy="492443"/>
          </a:xfrm>
          <a:prstGeom prst="rect">
            <a:avLst/>
          </a:prstGeom>
          <a:noFill/>
        </p:spPr>
        <p:txBody>
          <a:bodyPr wrap="square">
            <a:spAutoFit/>
          </a:bodyPr>
          <a:lstStyle/>
          <a:p>
            <a:r>
              <a:rPr lang="pl-PL" sz="26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RMR </a:t>
            </a:r>
            <a:endParaRPr lang="pl-PL" sz="2600" b="1" dirty="0">
              <a:solidFill>
                <a:srgbClr val="00B050"/>
              </a:solidFill>
            </a:endParaRPr>
          </a:p>
        </p:txBody>
      </p:sp>
    </p:spTree>
    <p:extLst>
      <p:ext uri="{BB962C8B-B14F-4D97-AF65-F5344CB8AC3E}">
        <p14:creationId xmlns:p14="http://schemas.microsoft.com/office/powerpoint/2010/main" val="168054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016C8-DC98-9E26-482D-33ED02BB55D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8136965-D99D-B497-12F3-C828344DD680}"/>
              </a:ext>
            </a:extLst>
          </p:cNvPr>
          <p:cNvSpPr>
            <a:spLocks noGrp="1"/>
          </p:cNvSpPr>
          <p:nvPr>
            <p:ph type="title"/>
          </p:nvPr>
        </p:nvSpPr>
        <p:spPr>
          <a:xfrm>
            <a:off x="917818" y="660010"/>
            <a:ext cx="10104329" cy="1136063"/>
          </a:xfrm>
        </p:spPr>
        <p:txBody>
          <a:bodyPr>
            <a:normAutofit/>
          </a:bodyPr>
          <a:lstStyle/>
          <a:p>
            <a:pPr algn="ctr"/>
            <a:r>
              <a:rPr lang="pl-PL" sz="2000" dirty="0"/>
              <a:t>Preferencje - umorzenia</a:t>
            </a:r>
          </a:p>
        </p:txBody>
      </p:sp>
      <p:sp>
        <p:nvSpPr>
          <p:cNvPr id="3" name="Symbol zastępczy zawartości 2">
            <a:extLst>
              <a:ext uri="{FF2B5EF4-FFF2-40B4-BE49-F238E27FC236}">
                <a16:creationId xmlns:a16="http://schemas.microsoft.com/office/drawing/2014/main" id="{0A75239F-95FE-A446-F2CD-CC24AB575AE7}"/>
              </a:ext>
            </a:extLst>
          </p:cNvPr>
          <p:cNvSpPr>
            <a:spLocks noGrp="1"/>
          </p:cNvSpPr>
          <p:nvPr>
            <p:ph idx="1"/>
          </p:nvPr>
        </p:nvSpPr>
        <p:spPr>
          <a:xfrm>
            <a:off x="676406" y="1240081"/>
            <a:ext cx="10720824" cy="5209833"/>
          </a:xfrm>
        </p:spPr>
        <p:txBody>
          <a:bodyPr>
            <a:normAutofit/>
          </a:bodyPr>
          <a:lstStyle/>
          <a:p>
            <a:pPr marL="0" indent="0">
              <a:buNone/>
            </a:pPr>
            <a:r>
              <a:rPr lang="pl-PL" sz="2000" b="1" dirty="0">
                <a:latin typeface="Open Sans" panose="020B0606030504020204" pitchFamily="34" charset="0"/>
                <a:ea typeface="Open Sans" panose="020B0606030504020204" pitchFamily="34" charset="0"/>
                <a:cs typeface="Open Sans" panose="020B0606030504020204" pitchFamily="34" charset="0"/>
              </a:rPr>
              <a:t>Przewidziane jest umorzenie części kapitału pożyczki:</a:t>
            </a:r>
          </a:p>
          <a:p>
            <a:pPr>
              <a:buFontTx/>
              <a:buChar char="-"/>
            </a:pPr>
            <a:r>
              <a:rPr lang="pl-PL" sz="20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u</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morzenie 10% 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budowy i rozbudowy instalacji do produkcji energii elektrycznej i/lub cieplnej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na własne potrzeby pożyczkobiorcy </a:t>
            </a:r>
            <a:r>
              <a:rPr lang="pl-PL" sz="2000" dirty="0">
                <a:effectLst/>
                <a:latin typeface="Open Sans" panose="020B0606030504020204" pitchFamily="34" charset="0"/>
                <a:ea typeface="Open Sans" panose="020B0606030504020204" pitchFamily="34" charset="0"/>
                <a:cs typeface="Open Sans" panose="020B0606030504020204" pitchFamily="34" charset="0"/>
              </a:rPr>
              <a:t>będącego prosumentem (w tym prosumentem zbiorowym lub wirtualnym);</a:t>
            </a:r>
          </a:p>
          <a:p>
            <a:pPr>
              <a:buFontTx/>
              <a:buChar char="-"/>
            </a:pPr>
            <a:r>
              <a:rPr lang="pl-PL" sz="2000" b="1" dirty="0">
                <a:effectLst/>
                <a:latin typeface="Open Sans" panose="020B0606030504020204" pitchFamily="34" charset="0"/>
                <a:ea typeface="Open Sans" panose="020B0606030504020204" pitchFamily="34" charset="0"/>
                <a:cs typeface="Open Sans" panose="020B0606030504020204" pitchFamily="34" charset="0"/>
              </a:rPr>
              <a:t>umorzenie 10% 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instalacji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dla budynków publicznych</a:t>
            </a:r>
            <a:r>
              <a:rPr lang="pl-PL" sz="2000" dirty="0">
                <a:effectLst/>
                <a:latin typeface="Open Sans" panose="020B0606030504020204" pitchFamily="34" charset="0"/>
                <a:ea typeface="Open Sans" panose="020B0606030504020204" pitchFamily="34" charset="0"/>
                <a:cs typeface="Open Sans" panose="020B0606030504020204" pitchFamily="34" charset="0"/>
              </a:rPr>
              <a:t>, i/lub dla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jednostek samorządu terytorialnego </a:t>
            </a:r>
          </a:p>
          <a:p>
            <a:pPr>
              <a:buFontTx/>
              <a:buChar char="-"/>
            </a:pPr>
            <a:r>
              <a:rPr lang="pl-PL" sz="2000" b="1" dirty="0">
                <a:effectLst/>
                <a:latin typeface="Open Sans" panose="020B0606030504020204" pitchFamily="34" charset="0"/>
                <a:ea typeface="Open Sans" panose="020B0606030504020204" pitchFamily="34" charset="0"/>
                <a:cs typeface="Open Sans" panose="020B0606030504020204" pitchFamily="34" charset="0"/>
              </a:rPr>
              <a:t>umorzenie 20% 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budowy i rozbudowy instalacji wytwarzającej energię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z biogazu lub z biomasy </a:t>
            </a:r>
          </a:p>
          <a:p>
            <a:pPr>
              <a:buFontTx/>
              <a:buChar char="-"/>
            </a:pPr>
            <a:r>
              <a:rPr lang="pl-PL" sz="2000" b="1" dirty="0">
                <a:effectLst/>
                <a:latin typeface="Open Sans" panose="020B0606030504020204" pitchFamily="34" charset="0"/>
                <a:ea typeface="Open Sans" panose="020B0606030504020204" pitchFamily="34" charset="0"/>
                <a:cs typeface="Open Sans" panose="020B0606030504020204" pitchFamily="34" charset="0"/>
              </a:rPr>
              <a:t>umorzenie 20%</a:t>
            </a:r>
            <a:r>
              <a:rPr lang="pl-PL" sz="2000" dirty="0">
                <a:effectLst/>
                <a:latin typeface="Open Sans" panose="020B0606030504020204" pitchFamily="34" charset="0"/>
                <a:ea typeface="Open Sans" panose="020B0606030504020204" pitchFamily="34" charset="0"/>
                <a:cs typeface="Open Sans" panose="020B0606030504020204" pitchFamily="34" charset="0"/>
              </a:rPr>
              <a:t> </a:t>
            </a:r>
            <a:r>
              <a:rPr lang="pl-PL" sz="2000" b="1" dirty="0">
                <a:effectLst/>
                <a:latin typeface="Open Sans" panose="020B0606030504020204" pitchFamily="34" charset="0"/>
                <a:ea typeface="Open Sans" panose="020B0606030504020204" pitchFamily="34" charset="0"/>
                <a:cs typeface="Open Sans" panose="020B0606030504020204" pitchFamily="34" charset="0"/>
              </a:rPr>
              <a:t>wartości pożyczki </a:t>
            </a:r>
            <a:r>
              <a:rPr lang="pl-PL" sz="2000" dirty="0">
                <a:effectLst/>
                <a:latin typeface="Open Sans" panose="020B0606030504020204" pitchFamily="34" charset="0"/>
                <a:ea typeface="Open Sans" panose="020B0606030504020204" pitchFamily="34" charset="0"/>
                <a:cs typeface="Open Sans" panose="020B0606030504020204" pitchFamily="34" charset="0"/>
              </a:rPr>
              <a:t>w przypadku </a:t>
            </a:r>
            <a:r>
              <a:rPr lang="pl-PL" sz="20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zakupu magazynu energii </a:t>
            </a:r>
            <a:r>
              <a:rPr lang="pl-PL" sz="2000" dirty="0">
                <a:effectLst/>
                <a:latin typeface="Open Sans" panose="020B0606030504020204" pitchFamily="34" charset="0"/>
                <a:ea typeface="Open Sans" panose="020B0606030504020204" pitchFamily="34" charset="0"/>
                <a:cs typeface="Open Sans" panose="020B0606030504020204" pitchFamily="34" charset="0"/>
              </a:rPr>
              <a:t>jako elementu dodatkowego w powyżej wskazanych instalacjach </a:t>
            </a:r>
          </a:p>
          <a:p>
            <a:pPr marL="0" indent="0">
              <a:buNone/>
            </a:pP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5DE16B60-83BA-714E-403D-94C8A347EE3C}"/>
              </a:ext>
            </a:extLst>
          </p:cNvPr>
          <p:cNvSpPr>
            <a:spLocks noGrp="1"/>
          </p:cNvSpPr>
          <p:nvPr>
            <p:ph type="sldNum" sz="quarter" idx="10"/>
          </p:nvPr>
        </p:nvSpPr>
        <p:spPr/>
        <p:txBody>
          <a:bodyPr/>
          <a:lstStyle/>
          <a:p>
            <a:fld id="{F8C0183B-A19B-450E-9615-6C83693937D9}" type="slidenum">
              <a:rPr lang="pl-PL" smtClean="0"/>
              <a:t>23</a:t>
            </a:fld>
            <a:endParaRPr lang="pl-PL"/>
          </a:p>
        </p:txBody>
      </p:sp>
      <p:sp>
        <p:nvSpPr>
          <p:cNvPr id="5" name="Rectangle 1">
            <a:extLst>
              <a:ext uri="{FF2B5EF4-FFF2-40B4-BE49-F238E27FC236}">
                <a16:creationId xmlns:a16="http://schemas.microsoft.com/office/drawing/2014/main" id="{65AEFA92-A056-764F-1378-0FE929A93A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BC94D427-35A5-DAA3-CBEB-DD4D7FC1E6BB}"/>
              </a:ext>
            </a:extLst>
          </p:cNvPr>
          <p:cNvSpPr txBox="1"/>
          <p:nvPr/>
        </p:nvSpPr>
        <p:spPr>
          <a:xfrm>
            <a:off x="261938" y="4776788"/>
            <a:ext cx="11492097" cy="646331"/>
          </a:xfrm>
          <a:prstGeom prst="rect">
            <a:avLst/>
          </a:prstGeom>
          <a:noFill/>
        </p:spPr>
        <p:txBody>
          <a:bodyPr wrap="square">
            <a:spAutoFit/>
          </a:bodyPr>
          <a:lstStyle/>
          <a:p>
            <a:r>
              <a:rPr lang="pl-PL" sz="1800" dirty="0">
                <a:effectLst/>
                <a:latin typeface="Open Sans" panose="020B0606030504020204" pitchFamily="34" charset="0"/>
                <a:ea typeface="Open Sans" panose="020B0606030504020204" pitchFamily="34" charset="0"/>
                <a:cs typeface="Open Sans" panose="020B0606030504020204" pitchFamily="34" charset="0"/>
              </a:rPr>
              <a:t>W przypadku spełnienia przez pożyczkobiorcę więcej niż jednego z ww. warunków </a:t>
            </a:r>
            <a:r>
              <a:rPr lang="pl-PL" sz="1800" b="1"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wysokość umorzeń sumuje się maksymalnie do 30% wartości pożyczki</a:t>
            </a:r>
            <a:r>
              <a:rPr lang="pl-PL" sz="1800" dirty="0">
                <a:solidFill>
                  <a:schemeClr val="accent2">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endParaRPr lang="pl-PL"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Obraz 9">
            <a:extLst>
              <a:ext uri="{FF2B5EF4-FFF2-40B4-BE49-F238E27FC236}">
                <a16:creationId xmlns:a16="http://schemas.microsoft.com/office/drawing/2014/main" id="{C040F6ED-CFAA-5E5C-60F6-B47E005A52D3}"/>
              </a:ext>
            </a:extLst>
          </p:cNvPr>
          <p:cNvPicPr>
            <a:picLocks noChangeAspect="1"/>
          </p:cNvPicPr>
          <p:nvPr/>
        </p:nvPicPr>
        <p:blipFill>
          <a:blip r:embed="rId2"/>
          <a:srcRect l="22063" t="28188" r="61699" b="18479"/>
          <a:stretch/>
        </p:blipFill>
        <p:spPr>
          <a:xfrm>
            <a:off x="9418031" y="5470363"/>
            <a:ext cx="1148773" cy="1061198"/>
          </a:xfrm>
          <a:prstGeom prst="rect">
            <a:avLst/>
          </a:prstGeom>
        </p:spPr>
      </p:pic>
      <p:sp>
        <p:nvSpPr>
          <p:cNvPr id="6" name="pole tekstowe 5">
            <a:extLst>
              <a:ext uri="{FF2B5EF4-FFF2-40B4-BE49-F238E27FC236}">
                <a16:creationId xmlns:a16="http://schemas.microsoft.com/office/drawing/2014/main" id="{8DC81308-0A9B-BE5E-4C6E-A8AFFFE62097}"/>
              </a:ext>
            </a:extLst>
          </p:cNvPr>
          <p:cNvSpPr txBox="1"/>
          <p:nvPr/>
        </p:nvSpPr>
        <p:spPr>
          <a:xfrm>
            <a:off x="411304" y="316571"/>
            <a:ext cx="11780696" cy="492443"/>
          </a:xfrm>
          <a:prstGeom prst="rect">
            <a:avLst/>
          </a:prstGeom>
          <a:noFill/>
        </p:spPr>
        <p:txBody>
          <a:bodyPr wrap="square">
            <a:spAutoFit/>
          </a:bodyPr>
          <a:lstStyle/>
          <a:p>
            <a:r>
              <a:rPr lang="pl-PL" sz="26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RMR </a:t>
            </a:r>
            <a:endParaRPr lang="pl-PL" sz="2600" b="1" dirty="0">
              <a:solidFill>
                <a:srgbClr val="00B050"/>
              </a:solidFill>
            </a:endParaRPr>
          </a:p>
        </p:txBody>
      </p:sp>
    </p:spTree>
    <p:extLst>
      <p:ext uri="{BB962C8B-B14F-4D97-AF65-F5344CB8AC3E}">
        <p14:creationId xmlns:p14="http://schemas.microsoft.com/office/powerpoint/2010/main" val="58261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D689-53AD-AB12-08E1-310B52C553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98AE497-BD2E-1324-ED56-CE8464A8FA97}"/>
              </a:ext>
            </a:extLst>
          </p:cNvPr>
          <p:cNvSpPr>
            <a:spLocks noGrp="1"/>
          </p:cNvSpPr>
          <p:nvPr>
            <p:ph type="title"/>
          </p:nvPr>
        </p:nvSpPr>
        <p:spPr>
          <a:xfrm>
            <a:off x="1169636" y="366713"/>
            <a:ext cx="9852728" cy="830036"/>
          </a:xfrm>
        </p:spPr>
        <p:txBody>
          <a:bodyPr/>
          <a:lstStyle/>
          <a:p>
            <a:pPr algn="ctr"/>
            <a:r>
              <a:rPr lang="pl-PL" dirty="0"/>
              <a:t>Gdzie złożyć wniosek?</a:t>
            </a:r>
          </a:p>
        </p:txBody>
      </p:sp>
      <p:sp>
        <p:nvSpPr>
          <p:cNvPr id="4" name="Symbol zastępczy numeru slajdu 3">
            <a:extLst>
              <a:ext uri="{FF2B5EF4-FFF2-40B4-BE49-F238E27FC236}">
                <a16:creationId xmlns:a16="http://schemas.microsoft.com/office/drawing/2014/main" id="{E16CFF1A-5879-930B-D4F2-A51A8CD41108}"/>
              </a:ext>
            </a:extLst>
          </p:cNvPr>
          <p:cNvSpPr>
            <a:spLocks noGrp="1"/>
          </p:cNvSpPr>
          <p:nvPr>
            <p:ph type="sldNum" sz="quarter" idx="10"/>
          </p:nvPr>
        </p:nvSpPr>
        <p:spPr/>
        <p:txBody>
          <a:bodyPr/>
          <a:lstStyle/>
          <a:p>
            <a:fld id="{F8C0183B-A19B-450E-9615-6C83693937D9}" type="slidenum">
              <a:rPr lang="pl-PL" smtClean="0"/>
              <a:t>24</a:t>
            </a:fld>
            <a:endParaRPr lang="pl-PL"/>
          </a:p>
        </p:txBody>
      </p:sp>
      <p:sp>
        <p:nvSpPr>
          <p:cNvPr id="8" name="Tytuł 1">
            <a:extLst>
              <a:ext uri="{FF2B5EF4-FFF2-40B4-BE49-F238E27FC236}">
                <a16:creationId xmlns:a16="http://schemas.microsoft.com/office/drawing/2014/main" id="{2EF27D5D-496F-5330-B193-F7A8763F833F}"/>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sp>
        <p:nvSpPr>
          <p:cNvPr id="9" name="pole tekstowe 8">
            <a:extLst>
              <a:ext uri="{FF2B5EF4-FFF2-40B4-BE49-F238E27FC236}">
                <a16:creationId xmlns:a16="http://schemas.microsoft.com/office/drawing/2014/main" id="{E2090DE5-64A1-25EA-7CEF-6D2FBC5914EC}"/>
              </a:ext>
            </a:extLst>
          </p:cNvPr>
          <p:cNvSpPr txBox="1"/>
          <p:nvPr/>
        </p:nvSpPr>
        <p:spPr>
          <a:xfrm>
            <a:off x="8938941" y="1621464"/>
            <a:ext cx="2933262" cy="1200329"/>
          </a:xfrm>
          <a:prstGeom prst="rect">
            <a:avLst/>
          </a:prstGeom>
          <a:noFill/>
        </p:spPr>
        <p:txBody>
          <a:bodyPr wrap="square">
            <a:spAutoFit/>
          </a:bodyPr>
          <a:lstStyle/>
          <a:p>
            <a:pPr algn="ctr"/>
            <a:r>
              <a:rPr lang="pl-PL" b="1" dirty="0">
                <a:solidFill>
                  <a:schemeClr val="tx2"/>
                </a:solidFill>
                <a:latin typeface="Open Sans" pitchFamily="2" charset="0"/>
                <a:ea typeface="Open Sans" pitchFamily="2" charset="0"/>
                <a:cs typeface="Open Sans" pitchFamily="2" charset="0"/>
              </a:rPr>
              <a:t>Pożyczka na OZE dla przedsiębiorstw w RMR</a:t>
            </a:r>
          </a:p>
          <a:p>
            <a:pPr algn="ctr"/>
            <a:r>
              <a:rPr lang="pl-PL" sz="1800" b="1" dirty="0">
                <a:solidFill>
                  <a:schemeClr val="tx2"/>
                </a:solidFill>
                <a:latin typeface="Open Sans" pitchFamily="2" charset="0"/>
                <a:ea typeface="Open Sans" pitchFamily="2" charset="0"/>
                <a:cs typeface="Open Sans" pitchFamily="2" charset="0"/>
              </a:rPr>
              <a:t>KOD QR:</a:t>
            </a:r>
          </a:p>
          <a:p>
            <a:endParaRPr lang="pl-PL" sz="1800" b="1" dirty="0">
              <a:solidFill>
                <a:schemeClr val="tx2"/>
              </a:solidFill>
              <a:latin typeface="Open Sans" pitchFamily="2" charset="0"/>
              <a:ea typeface="Open Sans" pitchFamily="2" charset="0"/>
              <a:cs typeface="Open Sans" pitchFamily="2" charset="0"/>
            </a:endParaRPr>
          </a:p>
        </p:txBody>
      </p:sp>
      <p:sp>
        <p:nvSpPr>
          <p:cNvPr id="14" name="pole tekstowe 13">
            <a:extLst>
              <a:ext uri="{FF2B5EF4-FFF2-40B4-BE49-F238E27FC236}">
                <a16:creationId xmlns:a16="http://schemas.microsoft.com/office/drawing/2014/main" id="{59967078-EEE2-E5FC-8D1B-A254A81E64D7}"/>
              </a:ext>
            </a:extLst>
          </p:cNvPr>
          <p:cNvSpPr txBox="1"/>
          <p:nvPr/>
        </p:nvSpPr>
        <p:spPr>
          <a:xfrm>
            <a:off x="835520" y="1621464"/>
            <a:ext cx="3071868" cy="1200329"/>
          </a:xfrm>
          <a:prstGeom prst="rect">
            <a:avLst/>
          </a:prstGeom>
          <a:noFill/>
        </p:spPr>
        <p:txBody>
          <a:bodyPr wrap="square">
            <a:spAutoFit/>
          </a:bodyPr>
          <a:lstStyle/>
          <a:p>
            <a:pPr algn="ctr"/>
            <a:r>
              <a:rPr lang="pl-PL" b="1" dirty="0">
                <a:solidFill>
                  <a:schemeClr val="tx2"/>
                </a:solidFill>
                <a:latin typeface="Open Sans" pitchFamily="2" charset="0"/>
                <a:ea typeface="Open Sans" pitchFamily="2" charset="0"/>
                <a:cs typeface="Open Sans" pitchFamily="2" charset="0"/>
              </a:rPr>
              <a:t>Pożyczka na OZE dla podmiotów innych niż przedsiębiorstwa w RMR</a:t>
            </a:r>
          </a:p>
          <a:p>
            <a:pPr algn="ctr"/>
            <a:r>
              <a:rPr lang="pl-PL" sz="1800" b="1" dirty="0">
                <a:solidFill>
                  <a:schemeClr val="tx2"/>
                </a:solidFill>
                <a:latin typeface="Open Sans" pitchFamily="2" charset="0"/>
                <a:ea typeface="Open Sans" pitchFamily="2" charset="0"/>
                <a:cs typeface="Open Sans" pitchFamily="2" charset="0"/>
              </a:rPr>
              <a:t>KOD QR:</a:t>
            </a:r>
          </a:p>
        </p:txBody>
      </p:sp>
      <p:sp>
        <p:nvSpPr>
          <p:cNvPr id="6" name="pole tekstowe 5">
            <a:extLst>
              <a:ext uri="{FF2B5EF4-FFF2-40B4-BE49-F238E27FC236}">
                <a16:creationId xmlns:a16="http://schemas.microsoft.com/office/drawing/2014/main" id="{DDFD4C7B-1D26-F06F-F311-BA868FAD22C3}"/>
              </a:ext>
            </a:extLst>
          </p:cNvPr>
          <p:cNvSpPr txBox="1"/>
          <p:nvPr/>
        </p:nvSpPr>
        <p:spPr>
          <a:xfrm>
            <a:off x="3469742" y="3097192"/>
            <a:ext cx="2822680" cy="2451953"/>
          </a:xfrm>
          <a:prstGeom prst="rect">
            <a:avLst/>
          </a:prstGeom>
          <a:noFill/>
        </p:spPr>
        <p:txBody>
          <a:bodyPr wrap="square" rtlCol="0">
            <a:spAutoFit/>
          </a:bodyPr>
          <a:lstStyle/>
          <a:p>
            <a:pPr algn="l">
              <a:spcBef>
                <a:spcPts val="750"/>
              </a:spcBef>
            </a:pPr>
            <a:br>
              <a:rPr lang="pl-PL" sz="1400" b="1" i="0" dirty="0">
                <a:solidFill>
                  <a:srgbClr val="212529"/>
                </a:solidFill>
                <a:effectLst/>
              </a:rPr>
            </a:br>
            <a:r>
              <a:rPr lang="pl-PL" sz="1400" b="0" i="0" dirty="0">
                <a:solidFill>
                  <a:srgbClr val="172B4D"/>
                </a:solidFill>
                <a:effectLst/>
                <a:latin typeface="-apple-system"/>
              </a:rPr>
              <a:t>Centrum Biznesowe w Warszawie</a:t>
            </a:r>
            <a:br>
              <a:rPr lang="pl-PL" sz="1400" b="0" i="0" dirty="0">
                <a:solidFill>
                  <a:srgbClr val="172B4D"/>
                </a:solidFill>
                <a:effectLst/>
                <a:latin typeface="-apple-system"/>
              </a:rPr>
            </a:br>
            <a:r>
              <a:rPr lang="pl-PL" sz="1400" b="0" i="0" dirty="0">
                <a:solidFill>
                  <a:srgbClr val="172B4D"/>
                </a:solidFill>
                <a:effectLst/>
                <a:latin typeface="-apple-system"/>
              </a:rPr>
              <a:t>ul. Żelazna 32</a:t>
            </a:r>
            <a:br>
              <a:rPr lang="pl-PL" sz="1400" b="0" i="0" dirty="0">
                <a:solidFill>
                  <a:srgbClr val="172B4D"/>
                </a:solidFill>
                <a:effectLst/>
                <a:latin typeface="-apple-system"/>
              </a:rPr>
            </a:br>
            <a:r>
              <a:rPr lang="pl-PL" sz="1400" b="0" i="0" dirty="0">
                <a:solidFill>
                  <a:srgbClr val="172B4D"/>
                </a:solidFill>
                <a:effectLst/>
                <a:latin typeface="-apple-system"/>
              </a:rPr>
              <a:t>00-832 Warszawa</a:t>
            </a:r>
          </a:p>
          <a:p>
            <a:pPr algn="l">
              <a:spcBef>
                <a:spcPts val="750"/>
              </a:spcBef>
            </a:pPr>
            <a:r>
              <a:rPr lang="pl-PL" sz="1400" b="0" i="0" dirty="0">
                <a:solidFill>
                  <a:srgbClr val="172B4D"/>
                </a:solidFill>
                <a:effectLst/>
                <a:latin typeface="-apple-system"/>
              </a:rPr>
              <a:t>Oddział Operacyjny w Warszawie</a:t>
            </a:r>
            <a:br>
              <a:rPr lang="pl-PL" sz="1400" b="0" i="0" dirty="0">
                <a:solidFill>
                  <a:srgbClr val="172B4D"/>
                </a:solidFill>
                <a:effectLst/>
                <a:latin typeface="-apple-system"/>
              </a:rPr>
            </a:br>
            <a:r>
              <a:rPr lang="pl-PL" sz="1400" b="0" i="0" dirty="0">
                <a:solidFill>
                  <a:srgbClr val="172B4D"/>
                </a:solidFill>
                <a:effectLst/>
                <a:latin typeface="-apple-system"/>
              </a:rPr>
              <a:t>ul. Żelazna 32</a:t>
            </a:r>
            <a:br>
              <a:rPr lang="pl-PL" sz="1400" b="0" i="0" dirty="0">
                <a:solidFill>
                  <a:srgbClr val="172B4D"/>
                </a:solidFill>
                <a:effectLst/>
                <a:latin typeface="-apple-system"/>
              </a:rPr>
            </a:br>
            <a:r>
              <a:rPr lang="pl-PL" sz="1400" b="0" i="0" dirty="0">
                <a:solidFill>
                  <a:srgbClr val="172B4D"/>
                </a:solidFill>
                <a:effectLst/>
                <a:latin typeface="-apple-system"/>
              </a:rPr>
              <a:t>00-832 Warszawa</a:t>
            </a:r>
          </a:p>
          <a:p>
            <a:pPr algn="l">
              <a:spcBef>
                <a:spcPts val="750"/>
              </a:spcBef>
            </a:pPr>
            <a:r>
              <a:rPr lang="pl-PL" sz="1400" b="0" i="0" dirty="0">
                <a:solidFill>
                  <a:srgbClr val="172B4D"/>
                </a:solidFill>
                <a:effectLst/>
                <a:latin typeface="-apple-system"/>
              </a:rPr>
              <a:t>Oddział Operacyjny w Warszawie</a:t>
            </a:r>
            <a:br>
              <a:rPr lang="pl-PL" sz="1400" b="0" i="0" dirty="0">
                <a:solidFill>
                  <a:srgbClr val="172B4D"/>
                </a:solidFill>
                <a:effectLst/>
                <a:latin typeface="-apple-system"/>
              </a:rPr>
            </a:br>
            <a:r>
              <a:rPr lang="pl-PL" sz="1400" b="0" i="0" dirty="0">
                <a:solidFill>
                  <a:srgbClr val="172B4D"/>
                </a:solidFill>
                <a:effectLst/>
                <a:latin typeface="-apple-system"/>
              </a:rPr>
              <a:t>ul. Żytnia 15</a:t>
            </a:r>
            <a:br>
              <a:rPr lang="pl-PL" sz="1400" b="0" i="0" dirty="0">
                <a:solidFill>
                  <a:srgbClr val="172B4D"/>
                </a:solidFill>
                <a:effectLst/>
                <a:latin typeface="-apple-system"/>
              </a:rPr>
            </a:br>
            <a:r>
              <a:rPr lang="pl-PL" sz="1400" b="0" i="0" dirty="0">
                <a:solidFill>
                  <a:srgbClr val="172B4D"/>
                </a:solidFill>
                <a:effectLst/>
                <a:latin typeface="-apple-system"/>
              </a:rPr>
              <a:t>01-014 Warszawa</a:t>
            </a:r>
          </a:p>
        </p:txBody>
      </p:sp>
      <p:pic>
        <p:nvPicPr>
          <p:cNvPr id="7" name="Obraz 6">
            <a:extLst>
              <a:ext uri="{FF2B5EF4-FFF2-40B4-BE49-F238E27FC236}">
                <a16:creationId xmlns:a16="http://schemas.microsoft.com/office/drawing/2014/main" id="{7543D835-9486-24A4-E4BE-39301F5C5716}"/>
              </a:ext>
            </a:extLst>
          </p:cNvPr>
          <p:cNvPicPr>
            <a:picLocks noChangeAspect="1"/>
          </p:cNvPicPr>
          <p:nvPr/>
        </p:nvPicPr>
        <p:blipFill>
          <a:blip r:embed="rId2"/>
          <a:stretch>
            <a:fillRect/>
          </a:stretch>
        </p:blipFill>
        <p:spPr>
          <a:xfrm>
            <a:off x="5101052" y="1024834"/>
            <a:ext cx="1989895" cy="1492421"/>
          </a:xfrm>
          <a:prstGeom prst="rect">
            <a:avLst/>
          </a:prstGeom>
        </p:spPr>
      </p:pic>
      <p:sp>
        <p:nvSpPr>
          <p:cNvPr id="11" name="pole tekstowe 10">
            <a:extLst>
              <a:ext uri="{FF2B5EF4-FFF2-40B4-BE49-F238E27FC236}">
                <a16:creationId xmlns:a16="http://schemas.microsoft.com/office/drawing/2014/main" id="{57284523-B7E5-CBEA-CAD6-6F9E8233AFD7}"/>
              </a:ext>
            </a:extLst>
          </p:cNvPr>
          <p:cNvSpPr txBox="1"/>
          <p:nvPr/>
        </p:nvSpPr>
        <p:spPr>
          <a:xfrm>
            <a:off x="6175738" y="3290802"/>
            <a:ext cx="2904565" cy="2236510"/>
          </a:xfrm>
          <a:prstGeom prst="rect">
            <a:avLst/>
          </a:prstGeom>
          <a:noFill/>
        </p:spPr>
        <p:txBody>
          <a:bodyPr wrap="square">
            <a:spAutoFit/>
          </a:bodyPr>
          <a:lstStyle/>
          <a:p>
            <a:pPr>
              <a:spcBef>
                <a:spcPts val="750"/>
              </a:spcBef>
            </a:pPr>
            <a:r>
              <a:rPr lang="pl-PL" sz="1400" dirty="0">
                <a:solidFill>
                  <a:srgbClr val="172B4D"/>
                </a:solidFill>
                <a:latin typeface="-apple-system"/>
              </a:rPr>
              <a:t>Oddział Operacyjny w Warszawie</a:t>
            </a:r>
            <a:br>
              <a:rPr lang="pl-PL" sz="1400" dirty="0">
                <a:solidFill>
                  <a:srgbClr val="172B4D"/>
                </a:solidFill>
                <a:latin typeface="-apple-system"/>
              </a:rPr>
            </a:br>
            <a:r>
              <a:rPr lang="pl-PL" sz="1400" dirty="0">
                <a:solidFill>
                  <a:srgbClr val="172B4D"/>
                </a:solidFill>
                <a:latin typeface="-apple-system"/>
              </a:rPr>
              <a:t>ul. Marszałkowska 80</a:t>
            </a:r>
            <a:br>
              <a:rPr lang="pl-PL" sz="1400" dirty="0">
                <a:solidFill>
                  <a:srgbClr val="172B4D"/>
                </a:solidFill>
                <a:latin typeface="-apple-system"/>
              </a:rPr>
            </a:br>
            <a:r>
              <a:rPr lang="pl-PL" sz="1400" dirty="0">
                <a:solidFill>
                  <a:srgbClr val="172B4D"/>
                </a:solidFill>
                <a:latin typeface="-apple-system"/>
              </a:rPr>
              <a:t>00-517 Warszawa</a:t>
            </a:r>
          </a:p>
          <a:p>
            <a:pPr>
              <a:spcBef>
                <a:spcPts val="750"/>
              </a:spcBef>
            </a:pPr>
            <a:r>
              <a:rPr lang="pl-PL" sz="1400" dirty="0">
                <a:solidFill>
                  <a:srgbClr val="172B4D"/>
                </a:solidFill>
                <a:latin typeface="-apple-system"/>
              </a:rPr>
              <a:t>Oddział Operacyjny w Warszawie</a:t>
            </a:r>
            <a:br>
              <a:rPr lang="pl-PL" sz="1400" dirty="0">
                <a:solidFill>
                  <a:srgbClr val="172B4D"/>
                </a:solidFill>
                <a:latin typeface="-apple-system"/>
              </a:rPr>
            </a:br>
            <a:r>
              <a:rPr lang="pl-PL" sz="1400" dirty="0">
                <a:solidFill>
                  <a:srgbClr val="172B4D"/>
                </a:solidFill>
                <a:latin typeface="-apple-system"/>
              </a:rPr>
              <a:t>al. Jana Pawła II 12</a:t>
            </a:r>
            <a:br>
              <a:rPr lang="pl-PL" sz="1400" dirty="0">
                <a:solidFill>
                  <a:srgbClr val="172B4D"/>
                </a:solidFill>
                <a:latin typeface="-apple-system"/>
              </a:rPr>
            </a:br>
            <a:r>
              <a:rPr lang="pl-PL" sz="1400" dirty="0">
                <a:solidFill>
                  <a:srgbClr val="172B4D"/>
                </a:solidFill>
                <a:latin typeface="-apple-system"/>
              </a:rPr>
              <a:t>00-950 Warszawa</a:t>
            </a:r>
          </a:p>
          <a:p>
            <a:pPr>
              <a:spcBef>
                <a:spcPts val="750"/>
              </a:spcBef>
            </a:pPr>
            <a:r>
              <a:rPr lang="pl-PL" sz="1400" dirty="0">
                <a:solidFill>
                  <a:srgbClr val="172B4D"/>
                </a:solidFill>
                <a:latin typeface="-apple-system"/>
              </a:rPr>
              <a:t>Oddział Operacyjny w Płocku</a:t>
            </a:r>
            <a:br>
              <a:rPr lang="pl-PL" sz="1400" dirty="0">
                <a:solidFill>
                  <a:srgbClr val="172B4D"/>
                </a:solidFill>
                <a:latin typeface="-apple-system"/>
              </a:rPr>
            </a:br>
            <a:r>
              <a:rPr lang="pl-PL" sz="1400" dirty="0">
                <a:solidFill>
                  <a:srgbClr val="172B4D"/>
                </a:solidFill>
                <a:latin typeface="-apple-system"/>
              </a:rPr>
              <a:t>ul. Królewiecka 1</a:t>
            </a:r>
            <a:br>
              <a:rPr lang="pl-PL" sz="1400" dirty="0">
                <a:solidFill>
                  <a:srgbClr val="172B4D"/>
                </a:solidFill>
                <a:latin typeface="-apple-system"/>
              </a:rPr>
            </a:br>
            <a:r>
              <a:rPr lang="pl-PL" sz="1400" dirty="0">
                <a:solidFill>
                  <a:srgbClr val="172B4D"/>
                </a:solidFill>
                <a:latin typeface="-apple-system"/>
              </a:rPr>
              <a:t>09-400 Płock</a:t>
            </a:r>
          </a:p>
        </p:txBody>
      </p:sp>
      <p:sp>
        <p:nvSpPr>
          <p:cNvPr id="15" name="pole tekstowe 14">
            <a:extLst>
              <a:ext uri="{FF2B5EF4-FFF2-40B4-BE49-F238E27FC236}">
                <a16:creationId xmlns:a16="http://schemas.microsoft.com/office/drawing/2014/main" id="{D6B68777-D7DA-10C6-A2D1-D7B0B6AA795B}"/>
              </a:ext>
            </a:extLst>
          </p:cNvPr>
          <p:cNvSpPr txBox="1"/>
          <p:nvPr/>
        </p:nvSpPr>
        <p:spPr>
          <a:xfrm>
            <a:off x="4476727" y="2560790"/>
            <a:ext cx="3398023" cy="369332"/>
          </a:xfrm>
          <a:prstGeom prst="rect">
            <a:avLst/>
          </a:prstGeom>
          <a:noFill/>
        </p:spPr>
        <p:txBody>
          <a:bodyPr wrap="square">
            <a:spAutoFit/>
          </a:bodyPr>
          <a:lstStyle/>
          <a:p>
            <a:pPr algn="l"/>
            <a:r>
              <a:rPr lang="pl-PL" sz="1800" b="1" dirty="0">
                <a:solidFill>
                  <a:srgbClr val="212529"/>
                </a:solidFill>
                <a:hlinkClick r:id="rId3"/>
              </a:rPr>
              <a:t>Bank Ochrony Środowiska S.A.   </a:t>
            </a:r>
            <a:endParaRPr lang="pl-PL" sz="1800" b="1" dirty="0">
              <a:solidFill>
                <a:srgbClr val="212529"/>
              </a:solidFill>
            </a:endParaRPr>
          </a:p>
        </p:txBody>
      </p:sp>
      <p:sp>
        <p:nvSpPr>
          <p:cNvPr id="18" name="pole tekstowe 17">
            <a:extLst>
              <a:ext uri="{FF2B5EF4-FFF2-40B4-BE49-F238E27FC236}">
                <a16:creationId xmlns:a16="http://schemas.microsoft.com/office/drawing/2014/main" id="{154D13B6-5A99-055C-8392-7680BA675E95}"/>
              </a:ext>
            </a:extLst>
          </p:cNvPr>
          <p:cNvSpPr txBox="1"/>
          <p:nvPr/>
        </p:nvSpPr>
        <p:spPr>
          <a:xfrm>
            <a:off x="3970420" y="5716215"/>
            <a:ext cx="4251158" cy="646331"/>
          </a:xfrm>
          <a:prstGeom prst="rect">
            <a:avLst/>
          </a:prstGeom>
          <a:noFill/>
        </p:spPr>
        <p:txBody>
          <a:bodyPr wrap="square">
            <a:spAutoFit/>
          </a:bodyPr>
          <a:lstStyle/>
          <a:p>
            <a:pPr algn="ctr"/>
            <a:r>
              <a:rPr lang="pl-PL" sz="1800" b="1" i="0" dirty="0">
                <a:solidFill>
                  <a:srgbClr val="212529"/>
                </a:solidFill>
                <a:effectLst/>
              </a:rPr>
              <a:t>tel. 515 111 139</a:t>
            </a:r>
          </a:p>
          <a:p>
            <a:pPr algn="ctr"/>
            <a:r>
              <a:rPr lang="pl-PL" sz="1800" b="1" i="0" dirty="0">
                <a:solidFill>
                  <a:srgbClr val="212529"/>
                </a:solidFill>
                <a:effectLst/>
              </a:rPr>
              <a:t>e-mail: </a:t>
            </a:r>
            <a:r>
              <a:rPr lang="pl-PL" sz="1800" b="1" i="0" u="none" strike="noStrike" dirty="0">
                <a:solidFill>
                  <a:srgbClr val="0056B3"/>
                </a:solidFill>
                <a:effectLst/>
                <a:latin typeface="tide_sans_cond300_lil_kahuna"/>
                <a:hlinkClick r:id="rId4"/>
              </a:rPr>
              <a:t>pozyczkiunijne@bosbank.pl</a:t>
            </a:r>
            <a:endParaRPr lang="pl-PL" b="1" dirty="0"/>
          </a:p>
        </p:txBody>
      </p:sp>
      <p:pic>
        <p:nvPicPr>
          <p:cNvPr id="20" name="Obraz 19">
            <a:extLst>
              <a:ext uri="{FF2B5EF4-FFF2-40B4-BE49-F238E27FC236}">
                <a16:creationId xmlns:a16="http://schemas.microsoft.com/office/drawing/2014/main" id="{4D80C072-2D8C-F2A4-2B7B-569117E2F649}"/>
              </a:ext>
            </a:extLst>
          </p:cNvPr>
          <p:cNvPicPr>
            <a:picLocks noChangeAspect="1"/>
          </p:cNvPicPr>
          <p:nvPr/>
        </p:nvPicPr>
        <p:blipFill>
          <a:blip r:embed="rId5"/>
          <a:stretch>
            <a:fillRect/>
          </a:stretch>
        </p:blipFill>
        <p:spPr>
          <a:xfrm>
            <a:off x="9538794" y="3031634"/>
            <a:ext cx="2107773" cy="2129503"/>
          </a:xfrm>
          <a:prstGeom prst="rect">
            <a:avLst/>
          </a:prstGeom>
        </p:spPr>
      </p:pic>
      <p:pic>
        <p:nvPicPr>
          <p:cNvPr id="22" name="Obraz 21">
            <a:extLst>
              <a:ext uri="{FF2B5EF4-FFF2-40B4-BE49-F238E27FC236}">
                <a16:creationId xmlns:a16="http://schemas.microsoft.com/office/drawing/2014/main" id="{0B60756C-6205-9330-7D3F-0B74D571EDA0}"/>
              </a:ext>
            </a:extLst>
          </p:cNvPr>
          <p:cNvPicPr>
            <a:picLocks noChangeAspect="1"/>
          </p:cNvPicPr>
          <p:nvPr/>
        </p:nvPicPr>
        <p:blipFill>
          <a:blip r:embed="rId6"/>
          <a:stretch>
            <a:fillRect/>
          </a:stretch>
        </p:blipFill>
        <p:spPr>
          <a:xfrm>
            <a:off x="1169636" y="3035645"/>
            <a:ext cx="2203342" cy="2208431"/>
          </a:xfrm>
          <a:prstGeom prst="rect">
            <a:avLst/>
          </a:prstGeom>
        </p:spPr>
      </p:pic>
    </p:spTree>
    <p:extLst>
      <p:ext uri="{BB962C8B-B14F-4D97-AF65-F5344CB8AC3E}">
        <p14:creationId xmlns:p14="http://schemas.microsoft.com/office/powerpoint/2010/main" val="328248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A851-4F61-4F9B-D23C-F5DDCBD385D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F5FE2E5-F13B-07D5-2D23-2CC8B16290BD}"/>
              </a:ext>
            </a:extLst>
          </p:cNvPr>
          <p:cNvSpPr>
            <a:spLocks noGrp="1"/>
          </p:cNvSpPr>
          <p:nvPr>
            <p:ph type="title"/>
          </p:nvPr>
        </p:nvSpPr>
        <p:spPr>
          <a:xfrm>
            <a:off x="592739" y="433806"/>
            <a:ext cx="11006521" cy="1186119"/>
          </a:xfrm>
        </p:spPr>
        <p:txBody>
          <a:bodyPr>
            <a:normAutofit/>
          </a:bodyPr>
          <a:lstStyle/>
          <a:p>
            <a:pPr algn="ctr"/>
            <a:r>
              <a:rPr lang="pl-PL" sz="2400" dirty="0">
                <a:latin typeface="Open Sans" panose="020B0606030504020204" pitchFamily="34" charset="0"/>
                <a:ea typeface="Open Sans" panose="020B0606030504020204" pitchFamily="34" charset="0"/>
                <a:cs typeface="Open Sans" panose="020B0606030504020204" pitchFamily="34" charset="0"/>
              </a:rPr>
              <a:t>Produkty dostępne w Regionie Warszawskim Stołecznym (RWS)</a:t>
            </a:r>
            <a:br>
              <a:rPr lang="pl-PL" sz="2400" dirty="0">
                <a:latin typeface="Open Sans" panose="020B0606030504020204" pitchFamily="34" charset="0"/>
                <a:ea typeface="Open Sans" panose="020B0606030504020204" pitchFamily="34" charset="0"/>
                <a:cs typeface="Open Sans" panose="020B0606030504020204" pitchFamily="34" charset="0"/>
              </a:rPr>
            </a:br>
            <a:r>
              <a:rPr lang="pl-PL" sz="2400" dirty="0">
                <a:latin typeface="Open Sans" panose="020B0606030504020204" pitchFamily="34" charset="0"/>
                <a:ea typeface="Open Sans" panose="020B0606030504020204" pitchFamily="34" charset="0"/>
                <a:cs typeface="Open Sans" panose="020B0606030504020204" pitchFamily="34" charset="0"/>
              </a:rPr>
              <a:t>- informacje w pigułce </a:t>
            </a:r>
            <a:endParaRPr lang="pl-PL" sz="2000" dirty="0"/>
          </a:p>
        </p:txBody>
      </p:sp>
      <p:sp>
        <p:nvSpPr>
          <p:cNvPr id="4" name="Symbol zastępczy numeru slajdu 3">
            <a:extLst>
              <a:ext uri="{FF2B5EF4-FFF2-40B4-BE49-F238E27FC236}">
                <a16:creationId xmlns:a16="http://schemas.microsoft.com/office/drawing/2014/main" id="{6ADE4A2C-6ED2-1046-6C9D-5BB9CCA2A398}"/>
              </a:ext>
            </a:extLst>
          </p:cNvPr>
          <p:cNvSpPr>
            <a:spLocks noGrp="1"/>
          </p:cNvSpPr>
          <p:nvPr>
            <p:ph type="sldNum" sz="quarter" idx="10"/>
          </p:nvPr>
        </p:nvSpPr>
        <p:spPr/>
        <p:txBody>
          <a:bodyPr/>
          <a:lstStyle/>
          <a:p>
            <a:fld id="{F8C0183B-A19B-450E-9615-6C83693937D9}" type="slidenum">
              <a:rPr lang="pl-PL" smtClean="0"/>
              <a:t>25</a:t>
            </a:fld>
            <a:endParaRPr lang="pl-PL"/>
          </a:p>
        </p:txBody>
      </p:sp>
      <p:sp>
        <p:nvSpPr>
          <p:cNvPr id="11" name="Symbol zastępczy zawartości 2">
            <a:extLst>
              <a:ext uri="{FF2B5EF4-FFF2-40B4-BE49-F238E27FC236}">
                <a16:creationId xmlns:a16="http://schemas.microsoft.com/office/drawing/2014/main" id="{4CE5E501-F4D2-9F03-DAA5-EA155414DDE8}"/>
              </a:ext>
            </a:extLst>
          </p:cNvPr>
          <p:cNvSpPr>
            <a:spLocks noGrp="1"/>
          </p:cNvSpPr>
          <p:nvPr>
            <p:ph idx="1"/>
          </p:nvPr>
        </p:nvSpPr>
        <p:spPr>
          <a:xfrm>
            <a:off x="802154" y="1428431"/>
            <a:ext cx="6597713" cy="5103130"/>
          </a:xfrm>
        </p:spPr>
        <p:txBody>
          <a:bodyPr>
            <a:normAutofit/>
          </a:bodyPr>
          <a:lstStyle/>
          <a:p>
            <a:pPr marL="0" indent="0">
              <a:buNone/>
            </a:pPr>
            <a:r>
              <a:rPr lang="pl-PL" sz="1800" b="1" dirty="0">
                <a:latin typeface="Open Sans" panose="020B0606030504020204" pitchFamily="34" charset="0"/>
                <a:ea typeface="Open Sans" panose="020B0606030504020204" pitchFamily="34" charset="0"/>
                <a:cs typeface="Open Sans" panose="020B0606030504020204" pitchFamily="34" charset="0"/>
              </a:rPr>
              <a:t>Pożyczka inwestycyjna dla RWS</a:t>
            </a:r>
          </a:p>
          <a:p>
            <a:r>
              <a:rPr lang="pl-PL" sz="18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Wysokość wsparcia do 1 mln zł</a:t>
            </a:r>
          </a:p>
          <a:p>
            <a:pPr marL="0" indent="0">
              <a:buNone/>
            </a:pPr>
            <a:r>
              <a:rPr lang="pl-PL" sz="1800" b="1"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Pożyczka na OZE dla przedsiębiorstw w RWS </a:t>
            </a:r>
            <a:r>
              <a:rPr lang="pl-PL" sz="1800" b="1" kern="0" dirty="0">
                <a:latin typeface="Open Sans" panose="020B0606030504020204" pitchFamily="34" charset="0"/>
                <a:ea typeface="Open Sans" panose="020B0606030504020204" pitchFamily="34" charset="0"/>
                <a:cs typeface="Open Sans" panose="020B0606030504020204" pitchFamily="34" charset="0"/>
              </a:rPr>
              <a:t>oraz</a:t>
            </a:r>
            <a:r>
              <a:rPr lang="pl-PL" sz="1800" b="1" kern="0"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sz="18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Pożyczka na OZE dla podmiotów innych niż przedsiębiorstwa w RWS</a:t>
            </a:r>
            <a:endParaRPr lang="pl-PL" sz="18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a:p>
            <a:r>
              <a:rPr lang="pl-PL" sz="1800" b="1" dirty="0">
                <a:latin typeface="Open Sans" panose="020B0606030504020204" pitchFamily="34" charset="0"/>
                <a:ea typeface="Open Sans" panose="020B0606030504020204" pitchFamily="34" charset="0"/>
                <a:cs typeface="Open Sans" panose="020B0606030504020204" pitchFamily="34" charset="0"/>
              </a:rPr>
              <a:t>Instalacje </a:t>
            </a:r>
            <a:r>
              <a:rPr lang="pl-PL" sz="1800" b="1" dirty="0">
                <a:effectLst/>
                <a:latin typeface="Open Sans" panose="020B0606030504020204" pitchFamily="34" charset="0"/>
                <a:ea typeface="Open Sans" panose="020B0606030504020204" pitchFamily="34" charset="0"/>
                <a:cs typeface="Open Sans" panose="020B0606030504020204" pitchFamily="34" charset="0"/>
              </a:rPr>
              <a:t>wytwarzające energię elektryczną i/lub cieplną  z odnawialnych źródeł energii</a:t>
            </a:r>
            <a:r>
              <a:rPr lang="pl-PL" sz="1800" b="1" dirty="0">
                <a:latin typeface="Open Sans" panose="020B0606030504020204" pitchFamily="34" charset="0"/>
                <a:ea typeface="Open Sans" panose="020B0606030504020204" pitchFamily="34" charset="0"/>
                <a:cs typeface="Open Sans" panose="020B0606030504020204" pitchFamily="34" charset="0"/>
              </a:rPr>
              <a:t> </a:t>
            </a:r>
            <a:r>
              <a:rPr lang="pl-PL" sz="1800" b="1" kern="100"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z promieniowania słonecznego.</a:t>
            </a:r>
          </a:p>
          <a:p>
            <a:r>
              <a:rPr lang="pl-PL" sz="1800" b="1" dirty="0">
                <a:latin typeface="Open Sans" panose="020B0606030504020204" pitchFamily="34" charset="0"/>
                <a:ea typeface="Open Sans" panose="020B0606030504020204" pitchFamily="34" charset="0"/>
                <a:cs typeface="Open Sans" panose="020B0606030504020204" pitchFamily="34" charset="0"/>
              </a:rPr>
              <a:t>Możliwe</a:t>
            </a:r>
            <a:r>
              <a:rPr lang="pl-PL" sz="1800" dirty="0">
                <a:latin typeface="Open Sans" panose="020B0606030504020204" pitchFamily="34" charset="0"/>
                <a:ea typeface="Open Sans" panose="020B0606030504020204" pitchFamily="34" charset="0"/>
                <a:cs typeface="Open Sans" panose="020B0606030504020204" pitchFamily="34" charset="0"/>
              </a:rPr>
              <a:t> </a:t>
            </a:r>
            <a:r>
              <a:rPr lang="pl-PL" sz="1800" b="1" kern="100"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umorzenie  do 20% wartości pożyczki</a:t>
            </a:r>
            <a:r>
              <a:rPr lang="pl-PL" sz="1800" b="1" dirty="0">
                <a:latin typeface="Open Sans" panose="020B0606030504020204" pitchFamily="34" charset="0"/>
                <a:ea typeface="Open Sans" panose="020B0606030504020204" pitchFamily="34" charset="0"/>
                <a:cs typeface="Open Sans" panose="020B0606030504020204" pitchFamily="34" charset="0"/>
              </a:rPr>
              <a:t>, po spełnieniu odpowiednich warunków</a:t>
            </a:r>
          </a:p>
          <a:p>
            <a:pPr marL="177800" indent="-177800">
              <a:buNone/>
            </a:pPr>
            <a:endParaRPr lang="pl-PL" sz="18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a:p>
            <a:pPr marL="0" indent="0">
              <a:buNone/>
            </a:pPr>
            <a:endParaRPr lang="pl-PL" dirty="0"/>
          </a:p>
        </p:txBody>
      </p:sp>
      <p:pic>
        <p:nvPicPr>
          <p:cNvPr id="13" name="Obraz 12" descr="Obraz zawierający mapa, tekst&#10;&#10;Opis wygenerowany automatycznie">
            <a:extLst>
              <a:ext uri="{FF2B5EF4-FFF2-40B4-BE49-F238E27FC236}">
                <a16:creationId xmlns:a16="http://schemas.microsoft.com/office/drawing/2014/main" id="{F3FB5017-0274-E4B3-F6E1-46C37DC6F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10" y="3764332"/>
            <a:ext cx="3084294" cy="3072455"/>
          </a:xfrm>
          <a:prstGeom prst="rect">
            <a:avLst/>
          </a:prstGeom>
        </p:spPr>
      </p:pic>
      <p:sp>
        <p:nvSpPr>
          <p:cNvPr id="17" name="pole tekstowe 16">
            <a:extLst>
              <a:ext uri="{FF2B5EF4-FFF2-40B4-BE49-F238E27FC236}">
                <a16:creationId xmlns:a16="http://schemas.microsoft.com/office/drawing/2014/main" id="{11A94759-DF82-B7A0-207C-6C54DDA164C0}"/>
              </a:ext>
            </a:extLst>
          </p:cNvPr>
          <p:cNvSpPr txBox="1"/>
          <p:nvPr/>
        </p:nvSpPr>
        <p:spPr>
          <a:xfrm>
            <a:off x="7399866" y="1319850"/>
            <a:ext cx="4961467" cy="2585323"/>
          </a:xfrm>
          <a:prstGeom prst="rect">
            <a:avLst/>
          </a:prstGeom>
          <a:noFill/>
        </p:spPr>
        <p:txBody>
          <a:bodyPr wrap="square">
            <a:spAutoFit/>
          </a:bodyPr>
          <a:lstStyle/>
          <a:p>
            <a:r>
              <a:rPr lang="pl-PL" sz="18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Regionu </a:t>
            </a:r>
            <a:r>
              <a:rPr lang="pl-PL" sz="1800" b="1" kern="100"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Warszawskiego Stołecznego </a:t>
            </a:r>
            <a:r>
              <a:rPr lang="pl-PL" sz="1800" kern="100" dirty="0">
                <a:effectLst/>
                <a:latin typeface="Open Sans" panose="020B0606030504020204" pitchFamily="34" charset="0"/>
                <a:ea typeface="Open Sans" panose="020B0606030504020204" pitchFamily="34" charset="0"/>
                <a:cs typeface="Open Sans" panose="020B0606030504020204" pitchFamily="34" charset="0"/>
              </a:rPr>
              <a:t>(RWS), czyli obszaru </a:t>
            </a:r>
            <a:r>
              <a:rPr lang="pl-PL" sz="18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obejmującego województwo mazowieckie w skład, którego wchodzą powiaty:</a:t>
            </a:r>
          </a:p>
          <a:p>
            <a:r>
              <a:rPr lang="pl-PL" b="1" dirty="0">
                <a:latin typeface="Open Sans" panose="020B0606030504020204" pitchFamily="34" charset="0"/>
                <a:ea typeface="Open Sans" panose="020B0606030504020204" pitchFamily="34" charset="0"/>
                <a:cs typeface="Open Sans" panose="020B0606030504020204" pitchFamily="34" charset="0"/>
              </a:rPr>
              <a:t>grodziski, legionowski, miński, nowodworski, otwocki, 	piaseczyński, pruszkowski, warszawski zachodni, wołomiński oraz m.st. Warszawa).</a:t>
            </a:r>
          </a:p>
          <a:p>
            <a:endParaRPr lang="pl-PL" sz="1800" b="1" kern="100"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722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17DE3E-C88C-92AD-29B2-4E7DB959D238}"/>
              </a:ext>
            </a:extLst>
          </p:cNvPr>
          <p:cNvSpPr>
            <a:spLocks noGrp="1"/>
          </p:cNvSpPr>
          <p:nvPr>
            <p:ph type="title"/>
          </p:nvPr>
        </p:nvSpPr>
        <p:spPr>
          <a:xfrm>
            <a:off x="1067581" y="228118"/>
            <a:ext cx="10056838" cy="1183298"/>
          </a:xfrm>
        </p:spPr>
        <p:txBody>
          <a:bodyPr/>
          <a:lstStyle/>
          <a:p>
            <a:pPr algn="ctr"/>
            <a:r>
              <a:rPr lang="pl-PL" dirty="0"/>
              <a:t>Gdzie złożyć wniosek?</a:t>
            </a:r>
          </a:p>
        </p:txBody>
      </p:sp>
      <p:sp>
        <p:nvSpPr>
          <p:cNvPr id="4" name="Symbol zastępczy numeru slajdu 3">
            <a:extLst>
              <a:ext uri="{FF2B5EF4-FFF2-40B4-BE49-F238E27FC236}">
                <a16:creationId xmlns:a16="http://schemas.microsoft.com/office/drawing/2014/main" id="{6A1F75F7-A620-A7C5-CAF8-D88C30631848}"/>
              </a:ext>
            </a:extLst>
          </p:cNvPr>
          <p:cNvSpPr>
            <a:spLocks noGrp="1"/>
          </p:cNvSpPr>
          <p:nvPr>
            <p:ph type="sldNum" sz="quarter" idx="10"/>
          </p:nvPr>
        </p:nvSpPr>
        <p:spPr/>
        <p:txBody>
          <a:bodyPr/>
          <a:lstStyle/>
          <a:p>
            <a:fld id="{F8C0183B-A19B-450E-9615-6C83693937D9}" type="slidenum">
              <a:rPr lang="pl-PL" smtClean="0"/>
              <a:t>26</a:t>
            </a:fld>
            <a:endParaRPr lang="pl-PL"/>
          </a:p>
        </p:txBody>
      </p:sp>
      <p:pic>
        <p:nvPicPr>
          <p:cNvPr id="6" name="Obraz 5">
            <a:extLst>
              <a:ext uri="{FF2B5EF4-FFF2-40B4-BE49-F238E27FC236}">
                <a16:creationId xmlns:a16="http://schemas.microsoft.com/office/drawing/2014/main" id="{5853E11D-E6A1-BB4D-9506-B835A3D7CDD9}"/>
              </a:ext>
            </a:extLst>
          </p:cNvPr>
          <p:cNvPicPr>
            <a:picLocks noChangeAspect="1"/>
          </p:cNvPicPr>
          <p:nvPr/>
        </p:nvPicPr>
        <p:blipFill>
          <a:blip r:embed="rId2"/>
          <a:stretch>
            <a:fillRect/>
          </a:stretch>
        </p:blipFill>
        <p:spPr>
          <a:xfrm>
            <a:off x="1251339" y="1231345"/>
            <a:ext cx="2440295" cy="810043"/>
          </a:xfrm>
          <a:prstGeom prst="rect">
            <a:avLst/>
          </a:prstGeom>
        </p:spPr>
      </p:pic>
      <p:sp>
        <p:nvSpPr>
          <p:cNvPr id="8" name="pole tekstowe 7">
            <a:extLst>
              <a:ext uri="{FF2B5EF4-FFF2-40B4-BE49-F238E27FC236}">
                <a16:creationId xmlns:a16="http://schemas.microsoft.com/office/drawing/2014/main" id="{12316D66-0CAE-0B25-4D06-C354473C9363}"/>
              </a:ext>
            </a:extLst>
          </p:cNvPr>
          <p:cNvSpPr txBox="1"/>
          <p:nvPr/>
        </p:nvSpPr>
        <p:spPr>
          <a:xfrm>
            <a:off x="964505" y="2259840"/>
            <a:ext cx="3850060" cy="4739759"/>
          </a:xfrm>
          <a:prstGeom prst="rect">
            <a:avLst/>
          </a:prstGeom>
          <a:noFill/>
        </p:spPr>
        <p:txBody>
          <a:bodyPr wrap="square">
            <a:spAutoFit/>
          </a:bodyPr>
          <a:lstStyle/>
          <a:p>
            <a:pPr algn="ctr"/>
            <a:r>
              <a:rPr lang="pl-PL" sz="2000" b="1" i="0" u="sng" dirty="0">
                <a:solidFill>
                  <a:srgbClr val="0050A0"/>
                </a:solidFill>
                <a:effectLst/>
                <a:hlinkClick r:id="rId3" tooltip="Odnośnik otwiera się w nowej karcie"/>
              </a:rPr>
              <a:t>Polska Fundacja Przedsiębiorczości</a:t>
            </a:r>
            <a:br>
              <a:rPr lang="pl-PL" sz="2000" b="1" dirty="0"/>
            </a:br>
            <a:r>
              <a:rPr lang="pl-PL" sz="2000" b="1" i="0" dirty="0">
                <a:solidFill>
                  <a:srgbClr val="212529"/>
                </a:solidFill>
                <a:effectLst/>
              </a:rPr>
              <a:t>Oddział w Warszawie</a:t>
            </a:r>
            <a:br>
              <a:rPr lang="pl-PL" sz="2000" b="1" dirty="0"/>
            </a:br>
            <a:r>
              <a:rPr lang="pl-PL" sz="2000" b="1" i="0" dirty="0">
                <a:solidFill>
                  <a:srgbClr val="212529"/>
                </a:solidFill>
                <a:effectLst/>
              </a:rPr>
              <a:t>ul. Nowogrodzka 50 pok. 110</a:t>
            </a:r>
            <a:br>
              <a:rPr lang="pl-PL" sz="2000" b="1" dirty="0"/>
            </a:br>
            <a:r>
              <a:rPr lang="pl-PL" sz="2000" b="1" i="0" dirty="0">
                <a:solidFill>
                  <a:srgbClr val="212529"/>
                </a:solidFill>
                <a:effectLst/>
              </a:rPr>
              <a:t>00-695 Warszawa</a:t>
            </a:r>
          </a:p>
          <a:p>
            <a:pPr algn="ctr"/>
            <a:endParaRPr lang="pl-PL" sz="2000" b="1" dirty="0">
              <a:solidFill>
                <a:srgbClr val="212529"/>
              </a:solidFill>
            </a:endParaRPr>
          </a:p>
          <a:p>
            <a:pPr algn="ctr"/>
            <a:r>
              <a:rPr lang="pl-PL" sz="2000" b="1" dirty="0">
                <a:solidFill>
                  <a:srgbClr val="212529"/>
                </a:solidFill>
              </a:rPr>
              <a:t>Osoby do kontaktu:</a:t>
            </a:r>
            <a:br>
              <a:rPr lang="pl-PL" sz="2000" b="1" dirty="0">
                <a:solidFill>
                  <a:srgbClr val="212529"/>
                </a:solidFill>
              </a:rPr>
            </a:br>
            <a:r>
              <a:rPr lang="pl-PL" sz="2000" b="1" i="0" dirty="0">
                <a:solidFill>
                  <a:srgbClr val="212529"/>
                </a:solidFill>
                <a:effectLst/>
              </a:rPr>
              <a:t>Ewa Sawicka</a:t>
            </a:r>
            <a:br>
              <a:rPr lang="pl-PL" sz="2000" b="1" i="0" dirty="0">
                <a:solidFill>
                  <a:srgbClr val="212529"/>
                </a:solidFill>
                <a:effectLst/>
              </a:rPr>
            </a:br>
            <a:r>
              <a:rPr lang="pl-PL" sz="2000" b="1" i="0" dirty="0">
                <a:solidFill>
                  <a:srgbClr val="212529"/>
                </a:solidFill>
                <a:effectLst/>
              </a:rPr>
              <a:t>Tel.: </a:t>
            </a:r>
            <a:r>
              <a:rPr lang="pl-PL" sz="2000" b="1" i="0" u="none" strike="noStrike" dirty="0">
                <a:solidFill>
                  <a:srgbClr val="0056B3"/>
                </a:solidFill>
                <a:effectLst/>
                <a:hlinkClick r:id="rId4"/>
              </a:rPr>
              <a:t>532 546 544</a:t>
            </a:r>
            <a:br>
              <a:rPr lang="pl-PL" sz="2000" b="1" i="0" dirty="0">
                <a:solidFill>
                  <a:srgbClr val="212529"/>
                </a:solidFill>
                <a:effectLst/>
              </a:rPr>
            </a:br>
            <a:r>
              <a:rPr lang="pl-PL" sz="2000" b="1" i="0" dirty="0">
                <a:solidFill>
                  <a:srgbClr val="212529"/>
                </a:solidFill>
                <a:effectLst/>
              </a:rPr>
              <a:t>E-mail: </a:t>
            </a:r>
            <a:r>
              <a:rPr lang="pl-PL" sz="2000" b="1" i="0" u="sng" dirty="0">
                <a:solidFill>
                  <a:srgbClr val="0050A0"/>
                </a:solidFill>
                <a:effectLst/>
                <a:hlinkClick r:id="rId5"/>
              </a:rPr>
              <a:t>e.sawicka@pfp.com.pl</a:t>
            </a:r>
            <a:endParaRPr lang="pl-PL" sz="2000" b="1" i="0" dirty="0">
              <a:solidFill>
                <a:srgbClr val="212529"/>
              </a:solidFill>
              <a:effectLst/>
            </a:endParaRPr>
          </a:p>
          <a:p>
            <a:pPr algn="ctr"/>
            <a:endParaRPr lang="pl-PL" sz="2000" b="1" i="0" dirty="0">
              <a:solidFill>
                <a:srgbClr val="212529"/>
              </a:solidFill>
              <a:effectLst/>
            </a:endParaRPr>
          </a:p>
          <a:p>
            <a:pPr algn="ctr"/>
            <a:r>
              <a:rPr lang="pl-PL" sz="2000" b="1" i="0" dirty="0">
                <a:solidFill>
                  <a:srgbClr val="212529"/>
                </a:solidFill>
                <a:effectLst/>
              </a:rPr>
              <a:t>Krzysztof Malinowski</a:t>
            </a:r>
            <a:br>
              <a:rPr lang="pl-PL" sz="2000" b="1" i="0" dirty="0">
                <a:solidFill>
                  <a:srgbClr val="212529"/>
                </a:solidFill>
                <a:effectLst/>
              </a:rPr>
            </a:br>
            <a:r>
              <a:rPr lang="pl-PL" sz="2000" b="1" i="0" dirty="0">
                <a:solidFill>
                  <a:srgbClr val="212529"/>
                </a:solidFill>
                <a:effectLst/>
              </a:rPr>
              <a:t>Tel.: </a:t>
            </a:r>
            <a:r>
              <a:rPr lang="pl-PL" sz="2000" b="1" i="0" u="sng" dirty="0">
                <a:solidFill>
                  <a:srgbClr val="0050A0"/>
                </a:solidFill>
                <a:effectLst/>
                <a:hlinkClick r:id="rId6"/>
              </a:rPr>
              <a:t>880 669 994</a:t>
            </a:r>
            <a:br>
              <a:rPr lang="pl-PL" sz="2000" b="1" i="0" dirty="0">
                <a:solidFill>
                  <a:srgbClr val="212529"/>
                </a:solidFill>
                <a:effectLst/>
              </a:rPr>
            </a:br>
            <a:r>
              <a:rPr lang="pl-PL" sz="2000" b="1" i="0" dirty="0">
                <a:solidFill>
                  <a:srgbClr val="212529"/>
                </a:solidFill>
                <a:effectLst/>
              </a:rPr>
              <a:t>E-mail: </a:t>
            </a:r>
            <a:r>
              <a:rPr lang="pl-PL" sz="2000" b="1" i="0" u="sng" dirty="0">
                <a:solidFill>
                  <a:srgbClr val="0050A0"/>
                </a:solidFill>
                <a:effectLst/>
                <a:hlinkClick r:id="rId7"/>
              </a:rPr>
              <a:t>k.malinowski@pfp.com.pl</a:t>
            </a:r>
            <a:endParaRPr lang="pl-PL" sz="2000" b="1" i="0" dirty="0">
              <a:solidFill>
                <a:srgbClr val="212529"/>
              </a:solidFill>
              <a:effectLst/>
            </a:endParaRPr>
          </a:p>
          <a:p>
            <a:pPr algn="ctr"/>
            <a:endParaRPr lang="pl-PL" sz="2400" b="1" dirty="0">
              <a:solidFill>
                <a:srgbClr val="212529"/>
              </a:solidFill>
              <a:latin typeface="tide_sans_cond300_lil_kahuna"/>
            </a:endParaRPr>
          </a:p>
          <a:p>
            <a:pPr algn="ctr"/>
            <a:endParaRPr lang="pl-PL" dirty="0"/>
          </a:p>
        </p:txBody>
      </p:sp>
      <p:pic>
        <p:nvPicPr>
          <p:cNvPr id="3" name="Obraz 2">
            <a:extLst>
              <a:ext uri="{FF2B5EF4-FFF2-40B4-BE49-F238E27FC236}">
                <a16:creationId xmlns:a16="http://schemas.microsoft.com/office/drawing/2014/main" id="{EA787A5C-BDB6-2353-7933-287BCB713822}"/>
              </a:ext>
            </a:extLst>
          </p:cNvPr>
          <p:cNvPicPr>
            <a:picLocks noChangeAspect="1"/>
          </p:cNvPicPr>
          <p:nvPr/>
        </p:nvPicPr>
        <p:blipFill>
          <a:blip r:embed="rId8"/>
          <a:stretch>
            <a:fillRect/>
          </a:stretch>
        </p:blipFill>
        <p:spPr>
          <a:xfrm>
            <a:off x="6096000" y="1012894"/>
            <a:ext cx="2157074" cy="1246946"/>
          </a:xfrm>
          <a:prstGeom prst="rect">
            <a:avLst/>
          </a:prstGeom>
        </p:spPr>
      </p:pic>
      <p:sp>
        <p:nvSpPr>
          <p:cNvPr id="5" name="pole tekstowe 4">
            <a:extLst>
              <a:ext uri="{FF2B5EF4-FFF2-40B4-BE49-F238E27FC236}">
                <a16:creationId xmlns:a16="http://schemas.microsoft.com/office/drawing/2014/main" id="{99144931-B10E-010E-359B-9CC773E6E505}"/>
              </a:ext>
            </a:extLst>
          </p:cNvPr>
          <p:cNvSpPr txBox="1"/>
          <p:nvPr/>
        </p:nvSpPr>
        <p:spPr>
          <a:xfrm>
            <a:off x="6096000" y="2223820"/>
            <a:ext cx="6095999" cy="4678204"/>
          </a:xfrm>
          <a:prstGeom prst="rect">
            <a:avLst/>
          </a:prstGeom>
          <a:noFill/>
        </p:spPr>
        <p:txBody>
          <a:bodyPr wrap="square" rtlCol="0">
            <a:spAutoFit/>
          </a:bodyPr>
          <a:lstStyle/>
          <a:p>
            <a:pPr algn="l"/>
            <a:r>
              <a:rPr lang="pl-PL" sz="2000" b="1" i="0" u="sng" dirty="0">
                <a:solidFill>
                  <a:srgbClr val="0050A0"/>
                </a:solidFill>
                <a:effectLst/>
                <a:hlinkClick r:id="rId9" tooltip="Odnośnik otwiera się w nowej karcie"/>
              </a:rPr>
              <a:t>Krajowe Stowarzyszenie</a:t>
            </a:r>
            <a:br>
              <a:rPr lang="pl-PL" sz="2000" b="1" i="0" u="sng" dirty="0">
                <a:solidFill>
                  <a:srgbClr val="0050A0"/>
                </a:solidFill>
                <a:effectLst/>
                <a:hlinkClick r:id="rId9" tooltip="Odnośnik otwiera się w nowej karcie"/>
              </a:rPr>
            </a:br>
            <a:r>
              <a:rPr lang="pl-PL" sz="2000" b="1" i="0" u="sng" dirty="0">
                <a:solidFill>
                  <a:srgbClr val="0050A0"/>
                </a:solidFill>
                <a:effectLst/>
                <a:hlinkClick r:id="rId9" tooltip="Odnośnik otwiera się w nowej karcie"/>
              </a:rPr>
              <a:t>Wspierania Przedsiębiorczości</a:t>
            </a:r>
            <a:br>
              <a:rPr lang="pl-PL" sz="2000" b="1" i="0" dirty="0">
                <a:solidFill>
                  <a:srgbClr val="212529"/>
                </a:solidFill>
                <a:effectLst/>
              </a:rPr>
            </a:br>
            <a:r>
              <a:rPr lang="pl-PL" sz="2000" b="1" i="0" dirty="0">
                <a:solidFill>
                  <a:srgbClr val="212529"/>
                </a:solidFill>
                <a:effectLst/>
              </a:rPr>
              <a:t>ul. Stanisława Staszica 2A</a:t>
            </a:r>
            <a:br>
              <a:rPr lang="pl-PL" sz="2000" b="1" i="0" dirty="0">
                <a:solidFill>
                  <a:srgbClr val="212529"/>
                </a:solidFill>
                <a:effectLst/>
              </a:rPr>
            </a:br>
            <a:r>
              <a:rPr lang="pl-PL" sz="2000" b="1" i="0" dirty="0">
                <a:solidFill>
                  <a:srgbClr val="212529"/>
                </a:solidFill>
                <a:effectLst/>
              </a:rPr>
              <a:t>26-200 Końskie</a:t>
            </a:r>
            <a:br>
              <a:rPr lang="pl-PL" sz="2000" b="1" i="0" dirty="0">
                <a:solidFill>
                  <a:srgbClr val="212529"/>
                </a:solidFill>
                <a:effectLst/>
              </a:rPr>
            </a:br>
            <a:endParaRPr lang="pl-PL" sz="2000" b="1" i="0" dirty="0">
              <a:solidFill>
                <a:srgbClr val="212529"/>
              </a:solidFill>
              <a:effectLst/>
            </a:endParaRPr>
          </a:p>
          <a:p>
            <a:pPr algn="l"/>
            <a:r>
              <a:rPr lang="pl-PL" sz="2000" b="1" i="0" dirty="0">
                <a:solidFill>
                  <a:srgbClr val="212529"/>
                </a:solidFill>
                <a:effectLst/>
              </a:rPr>
              <a:t>Biuro w Warszawie:</a:t>
            </a:r>
            <a:br>
              <a:rPr lang="pl-PL" sz="2000" b="1" i="0" dirty="0">
                <a:solidFill>
                  <a:srgbClr val="212529"/>
                </a:solidFill>
                <a:effectLst/>
              </a:rPr>
            </a:br>
            <a:r>
              <a:rPr lang="pl-PL" sz="2000" b="1" i="0" dirty="0">
                <a:solidFill>
                  <a:srgbClr val="212529"/>
                </a:solidFill>
                <a:effectLst/>
              </a:rPr>
              <a:t>ul. Żurawia 32/34 lok.31</a:t>
            </a:r>
            <a:br>
              <a:rPr lang="pl-PL" sz="2000" b="1" i="0" dirty="0">
                <a:solidFill>
                  <a:srgbClr val="212529"/>
                </a:solidFill>
                <a:effectLst/>
              </a:rPr>
            </a:br>
            <a:r>
              <a:rPr lang="pl-PL" sz="2000" b="1" i="0" dirty="0">
                <a:solidFill>
                  <a:srgbClr val="212529"/>
                </a:solidFill>
                <a:effectLst/>
              </a:rPr>
              <a:t>00-515 Warszawa</a:t>
            </a:r>
            <a:br>
              <a:rPr lang="pl-PL" sz="2000" b="1" i="0" dirty="0">
                <a:solidFill>
                  <a:srgbClr val="212529"/>
                </a:solidFill>
                <a:effectLst/>
              </a:rPr>
            </a:br>
            <a:br>
              <a:rPr lang="pl-PL" sz="2000" b="1" i="0" dirty="0">
                <a:solidFill>
                  <a:srgbClr val="212529"/>
                </a:solidFill>
                <a:effectLst/>
              </a:rPr>
            </a:br>
            <a:r>
              <a:rPr lang="pl-PL" sz="2000" b="1" i="0" dirty="0">
                <a:solidFill>
                  <a:srgbClr val="212529"/>
                </a:solidFill>
                <a:effectLst/>
              </a:rPr>
              <a:t>Osoby do kontaktu:</a:t>
            </a:r>
            <a:br>
              <a:rPr lang="pl-PL" sz="2000" b="1" dirty="0"/>
            </a:br>
            <a:r>
              <a:rPr lang="pl-PL" sz="2000" b="1" i="0" dirty="0">
                <a:solidFill>
                  <a:srgbClr val="212529"/>
                </a:solidFill>
                <a:effectLst/>
              </a:rPr>
              <a:t>Anna Chojnacka</a:t>
            </a:r>
            <a:br>
              <a:rPr lang="pl-PL" sz="2000" b="1" dirty="0"/>
            </a:br>
            <a:r>
              <a:rPr lang="pl-PL" sz="2000" b="1" i="0" dirty="0">
                <a:solidFill>
                  <a:srgbClr val="212529"/>
                </a:solidFill>
                <a:effectLst/>
              </a:rPr>
              <a:t>Tel.: </a:t>
            </a:r>
            <a:r>
              <a:rPr lang="pl-PL" sz="2000" b="1" i="0" u="sng" dirty="0">
                <a:solidFill>
                  <a:srgbClr val="0050A0"/>
                </a:solidFill>
                <a:effectLst/>
                <a:hlinkClick r:id="rId10"/>
              </a:rPr>
              <a:t>22 521 06 51</a:t>
            </a:r>
            <a:r>
              <a:rPr lang="pl-PL" sz="2000" b="1" i="0" dirty="0">
                <a:solidFill>
                  <a:srgbClr val="212529"/>
                </a:solidFill>
                <a:effectLst/>
              </a:rPr>
              <a:t>    </a:t>
            </a:r>
            <a:br>
              <a:rPr lang="pl-PL" sz="2000" b="1" dirty="0"/>
            </a:br>
            <a:r>
              <a:rPr lang="pl-PL" sz="2000" b="1" i="0" dirty="0">
                <a:solidFill>
                  <a:srgbClr val="212529"/>
                </a:solidFill>
                <a:effectLst/>
              </a:rPr>
              <a:t>Kom.: </a:t>
            </a:r>
            <a:r>
              <a:rPr lang="pl-PL" sz="2000" b="1" i="0" u="sng" dirty="0">
                <a:solidFill>
                  <a:srgbClr val="0050A0"/>
                </a:solidFill>
                <a:effectLst/>
                <a:hlinkClick r:id="rId11"/>
              </a:rPr>
              <a:t>539 865 561</a:t>
            </a:r>
            <a:br>
              <a:rPr lang="pl-PL" sz="2000" b="1" dirty="0"/>
            </a:br>
            <a:r>
              <a:rPr lang="pl-PL" sz="2000" b="1" i="0" dirty="0">
                <a:solidFill>
                  <a:srgbClr val="212529"/>
                </a:solidFill>
                <a:effectLst/>
              </a:rPr>
              <a:t>E-mail: </a:t>
            </a:r>
            <a:r>
              <a:rPr lang="pl-PL" sz="2000" b="1" i="0" u="sng" dirty="0">
                <a:solidFill>
                  <a:srgbClr val="0050A0"/>
                </a:solidFill>
                <a:effectLst/>
                <a:hlinkClick r:id="rId12"/>
              </a:rPr>
              <a:t>a­_chojnacka@kswp.org.pl</a:t>
            </a:r>
            <a:endParaRPr lang="pl-PL" sz="2000" b="1" i="0" dirty="0">
              <a:solidFill>
                <a:srgbClr val="212529"/>
              </a:solidFill>
              <a:effectLst/>
            </a:endParaRPr>
          </a:p>
          <a:p>
            <a:endParaRPr lang="pl-PL" dirty="0"/>
          </a:p>
        </p:txBody>
      </p:sp>
      <p:sp>
        <p:nvSpPr>
          <p:cNvPr id="9" name="pole tekstowe 8">
            <a:extLst>
              <a:ext uri="{FF2B5EF4-FFF2-40B4-BE49-F238E27FC236}">
                <a16:creationId xmlns:a16="http://schemas.microsoft.com/office/drawing/2014/main" id="{6F85B888-E156-A7C7-79E9-0855C9DC3F1B}"/>
              </a:ext>
            </a:extLst>
          </p:cNvPr>
          <p:cNvSpPr txBox="1"/>
          <p:nvPr/>
        </p:nvSpPr>
        <p:spPr>
          <a:xfrm>
            <a:off x="10181712" y="2023765"/>
            <a:ext cx="1256754" cy="400110"/>
          </a:xfrm>
          <a:prstGeom prst="rect">
            <a:avLst/>
          </a:prstGeom>
          <a:noFill/>
        </p:spPr>
        <p:txBody>
          <a:bodyPr wrap="none" rtlCol="0">
            <a:spAutoFit/>
          </a:bodyPr>
          <a:lstStyle/>
          <a:p>
            <a:r>
              <a:rPr lang="pl-PL" sz="2000" b="1" dirty="0">
                <a:solidFill>
                  <a:schemeClr val="tx2"/>
                </a:solidFill>
                <a:latin typeface="Open Sans" pitchFamily="2" charset="0"/>
                <a:ea typeface="Open Sans" pitchFamily="2" charset="0"/>
                <a:cs typeface="Open Sans" pitchFamily="2" charset="0"/>
              </a:rPr>
              <a:t>KOD QR:</a:t>
            </a:r>
          </a:p>
        </p:txBody>
      </p:sp>
      <p:pic>
        <p:nvPicPr>
          <p:cNvPr id="11" name="Obraz 10">
            <a:extLst>
              <a:ext uri="{FF2B5EF4-FFF2-40B4-BE49-F238E27FC236}">
                <a16:creationId xmlns:a16="http://schemas.microsoft.com/office/drawing/2014/main" id="{643336AE-D473-5668-5369-08BA839C38E7}"/>
              </a:ext>
            </a:extLst>
          </p:cNvPr>
          <p:cNvPicPr>
            <a:picLocks noChangeAspect="1"/>
          </p:cNvPicPr>
          <p:nvPr/>
        </p:nvPicPr>
        <p:blipFill>
          <a:blip r:embed="rId13"/>
          <a:stretch>
            <a:fillRect/>
          </a:stretch>
        </p:blipFill>
        <p:spPr>
          <a:xfrm>
            <a:off x="9789805" y="2537325"/>
            <a:ext cx="2040569" cy="2035296"/>
          </a:xfrm>
          <a:prstGeom prst="rect">
            <a:avLst/>
          </a:prstGeom>
        </p:spPr>
      </p:pic>
      <p:sp>
        <p:nvSpPr>
          <p:cNvPr id="10" name="pole tekstowe 9">
            <a:extLst>
              <a:ext uri="{FF2B5EF4-FFF2-40B4-BE49-F238E27FC236}">
                <a16:creationId xmlns:a16="http://schemas.microsoft.com/office/drawing/2014/main" id="{C9FFA8B0-C40C-7DE8-614A-9BF288D33A7D}"/>
              </a:ext>
            </a:extLst>
          </p:cNvPr>
          <p:cNvSpPr txBox="1"/>
          <p:nvPr/>
        </p:nvSpPr>
        <p:spPr>
          <a:xfrm>
            <a:off x="9414499" y="1330136"/>
            <a:ext cx="2674239" cy="646331"/>
          </a:xfrm>
          <a:prstGeom prst="rect">
            <a:avLst/>
          </a:prstGeom>
          <a:noFill/>
        </p:spPr>
        <p:txBody>
          <a:bodyPr wrap="square">
            <a:spAutoFit/>
          </a:bodyPr>
          <a:lstStyle/>
          <a:p>
            <a:pPr algn="ctr"/>
            <a:r>
              <a:rPr lang="pl-PL" b="1" dirty="0">
                <a:solidFill>
                  <a:schemeClr val="tx2"/>
                </a:solidFill>
                <a:latin typeface="Open Sans" pitchFamily="2" charset="0"/>
                <a:ea typeface="Open Sans" pitchFamily="2" charset="0"/>
                <a:cs typeface="Open Sans" pitchFamily="2" charset="0"/>
              </a:rPr>
              <a:t>Pożyczka inwestycyjna dla RWS</a:t>
            </a:r>
          </a:p>
        </p:txBody>
      </p:sp>
    </p:spTree>
    <p:extLst>
      <p:ext uri="{BB962C8B-B14F-4D97-AF65-F5344CB8AC3E}">
        <p14:creationId xmlns:p14="http://schemas.microsoft.com/office/powerpoint/2010/main" val="220464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837AD-41BF-2596-F85F-CAD78B7A040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4429233-AC40-19C9-8282-B46F637332AB}"/>
              </a:ext>
            </a:extLst>
          </p:cNvPr>
          <p:cNvSpPr>
            <a:spLocks noGrp="1"/>
          </p:cNvSpPr>
          <p:nvPr>
            <p:ph type="title"/>
          </p:nvPr>
        </p:nvSpPr>
        <p:spPr>
          <a:xfrm>
            <a:off x="1169636" y="366713"/>
            <a:ext cx="9852728" cy="830036"/>
          </a:xfrm>
        </p:spPr>
        <p:txBody>
          <a:bodyPr/>
          <a:lstStyle/>
          <a:p>
            <a:pPr algn="ctr"/>
            <a:r>
              <a:rPr lang="pl-PL" dirty="0"/>
              <a:t>Gdzie złożyć wniosek?</a:t>
            </a:r>
          </a:p>
        </p:txBody>
      </p:sp>
      <p:sp>
        <p:nvSpPr>
          <p:cNvPr id="4" name="Symbol zastępczy numeru slajdu 3">
            <a:extLst>
              <a:ext uri="{FF2B5EF4-FFF2-40B4-BE49-F238E27FC236}">
                <a16:creationId xmlns:a16="http://schemas.microsoft.com/office/drawing/2014/main" id="{E616C33E-5020-3044-F2D2-E12185164F20}"/>
              </a:ext>
            </a:extLst>
          </p:cNvPr>
          <p:cNvSpPr>
            <a:spLocks noGrp="1"/>
          </p:cNvSpPr>
          <p:nvPr>
            <p:ph type="sldNum" sz="quarter" idx="10"/>
          </p:nvPr>
        </p:nvSpPr>
        <p:spPr/>
        <p:txBody>
          <a:bodyPr/>
          <a:lstStyle/>
          <a:p>
            <a:fld id="{F8C0183B-A19B-450E-9615-6C83693937D9}" type="slidenum">
              <a:rPr lang="pl-PL" smtClean="0"/>
              <a:t>27</a:t>
            </a:fld>
            <a:endParaRPr lang="pl-PL"/>
          </a:p>
        </p:txBody>
      </p:sp>
      <p:sp>
        <p:nvSpPr>
          <p:cNvPr id="8" name="Tytuł 1">
            <a:extLst>
              <a:ext uri="{FF2B5EF4-FFF2-40B4-BE49-F238E27FC236}">
                <a16:creationId xmlns:a16="http://schemas.microsoft.com/office/drawing/2014/main" id="{A89C2094-F084-4EA9-8CD2-ABBF1B5F56D2}"/>
              </a:ext>
            </a:extLst>
          </p:cNvPr>
          <p:cNvSpPr txBox="1">
            <a:spLocks/>
          </p:cNvSpPr>
          <p:nvPr/>
        </p:nvSpPr>
        <p:spPr>
          <a:xfrm>
            <a:off x="835520" y="16329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pic>
        <p:nvPicPr>
          <p:cNvPr id="3" name="Obraz 2">
            <a:extLst>
              <a:ext uri="{FF2B5EF4-FFF2-40B4-BE49-F238E27FC236}">
                <a16:creationId xmlns:a16="http://schemas.microsoft.com/office/drawing/2014/main" id="{B18DE6CC-BCE0-28B3-588B-F7E20E079EFC}"/>
              </a:ext>
            </a:extLst>
          </p:cNvPr>
          <p:cNvPicPr>
            <a:picLocks noChangeAspect="1"/>
          </p:cNvPicPr>
          <p:nvPr/>
        </p:nvPicPr>
        <p:blipFill>
          <a:blip r:embed="rId2"/>
          <a:stretch>
            <a:fillRect/>
          </a:stretch>
        </p:blipFill>
        <p:spPr>
          <a:xfrm>
            <a:off x="4928642" y="1196749"/>
            <a:ext cx="2334715" cy="1551254"/>
          </a:xfrm>
          <a:prstGeom prst="rect">
            <a:avLst/>
          </a:prstGeom>
        </p:spPr>
      </p:pic>
      <p:sp>
        <p:nvSpPr>
          <p:cNvPr id="9" name="pole tekstowe 8">
            <a:extLst>
              <a:ext uri="{FF2B5EF4-FFF2-40B4-BE49-F238E27FC236}">
                <a16:creationId xmlns:a16="http://schemas.microsoft.com/office/drawing/2014/main" id="{2F8A68E5-8104-A493-D453-BA6AA62DDC1D}"/>
              </a:ext>
            </a:extLst>
          </p:cNvPr>
          <p:cNvSpPr txBox="1"/>
          <p:nvPr/>
        </p:nvSpPr>
        <p:spPr>
          <a:xfrm>
            <a:off x="8938941" y="1621464"/>
            <a:ext cx="2933262" cy="1200329"/>
          </a:xfrm>
          <a:prstGeom prst="rect">
            <a:avLst/>
          </a:prstGeom>
          <a:noFill/>
        </p:spPr>
        <p:txBody>
          <a:bodyPr wrap="square">
            <a:spAutoFit/>
          </a:bodyPr>
          <a:lstStyle/>
          <a:p>
            <a:pPr algn="ctr"/>
            <a:r>
              <a:rPr lang="pl-PL" b="1" dirty="0">
                <a:solidFill>
                  <a:schemeClr val="tx2"/>
                </a:solidFill>
                <a:latin typeface="Open Sans" pitchFamily="2" charset="0"/>
                <a:ea typeface="Open Sans" pitchFamily="2" charset="0"/>
                <a:cs typeface="Open Sans" pitchFamily="2" charset="0"/>
              </a:rPr>
              <a:t>Pożyczka na OZE dla przedsiębiorstw w RWS</a:t>
            </a:r>
          </a:p>
          <a:p>
            <a:pPr algn="ctr"/>
            <a:r>
              <a:rPr lang="pl-PL" sz="1800" b="1" dirty="0">
                <a:solidFill>
                  <a:schemeClr val="tx2"/>
                </a:solidFill>
                <a:latin typeface="Open Sans" pitchFamily="2" charset="0"/>
                <a:ea typeface="Open Sans" pitchFamily="2" charset="0"/>
                <a:cs typeface="Open Sans" pitchFamily="2" charset="0"/>
              </a:rPr>
              <a:t>KOD QR:</a:t>
            </a:r>
          </a:p>
          <a:p>
            <a:endParaRPr lang="pl-PL" sz="1800" b="1" dirty="0">
              <a:solidFill>
                <a:schemeClr val="tx2"/>
              </a:solidFill>
              <a:latin typeface="Open Sans" pitchFamily="2" charset="0"/>
              <a:ea typeface="Open Sans" pitchFamily="2" charset="0"/>
              <a:cs typeface="Open Sans" pitchFamily="2" charset="0"/>
            </a:endParaRPr>
          </a:p>
        </p:txBody>
      </p:sp>
      <p:pic>
        <p:nvPicPr>
          <p:cNvPr id="13" name="Obraz 12">
            <a:extLst>
              <a:ext uri="{FF2B5EF4-FFF2-40B4-BE49-F238E27FC236}">
                <a16:creationId xmlns:a16="http://schemas.microsoft.com/office/drawing/2014/main" id="{09D21E7B-7AFC-9792-7555-3D73BFF40FA6}"/>
              </a:ext>
            </a:extLst>
          </p:cNvPr>
          <p:cNvPicPr>
            <a:picLocks noChangeAspect="1"/>
          </p:cNvPicPr>
          <p:nvPr/>
        </p:nvPicPr>
        <p:blipFill>
          <a:blip r:embed="rId3"/>
          <a:stretch>
            <a:fillRect/>
          </a:stretch>
        </p:blipFill>
        <p:spPr>
          <a:xfrm>
            <a:off x="9321692" y="3031634"/>
            <a:ext cx="2167759" cy="2156728"/>
          </a:xfrm>
          <a:prstGeom prst="rect">
            <a:avLst/>
          </a:prstGeom>
        </p:spPr>
      </p:pic>
      <p:sp>
        <p:nvSpPr>
          <p:cNvPr id="14" name="pole tekstowe 13">
            <a:extLst>
              <a:ext uri="{FF2B5EF4-FFF2-40B4-BE49-F238E27FC236}">
                <a16:creationId xmlns:a16="http://schemas.microsoft.com/office/drawing/2014/main" id="{D43DE18C-C64D-0BA7-6E46-C07F436BD181}"/>
              </a:ext>
            </a:extLst>
          </p:cNvPr>
          <p:cNvSpPr txBox="1"/>
          <p:nvPr/>
        </p:nvSpPr>
        <p:spPr>
          <a:xfrm>
            <a:off x="835520" y="1621464"/>
            <a:ext cx="3071868" cy="1200329"/>
          </a:xfrm>
          <a:prstGeom prst="rect">
            <a:avLst/>
          </a:prstGeom>
          <a:noFill/>
        </p:spPr>
        <p:txBody>
          <a:bodyPr wrap="square">
            <a:spAutoFit/>
          </a:bodyPr>
          <a:lstStyle/>
          <a:p>
            <a:pPr algn="ctr"/>
            <a:r>
              <a:rPr lang="pl-PL" b="1" dirty="0">
                <a:solidFill>
                  <a:schemeClr val="tx2"/>
                </a:solidFill>
                <a:latin typeface="Open Sans" pitchFamily="2" charset="0"/>
                <a:ea typeface="Open Sans" pitchFamily="2" charset="0"/>
                <a:cs typeface="Open Sans" pitchFamily="2" charset="0"/>
              </a:rPr>
              <a:t>Pożyczka na OZE dla podmiotów innych niż przedsiębiorstwa w RWS</a:t>
            </a:r>
          </a:p>
          <a:p>
            <a:pPr algn="ctr"/>
            <a:r>
              <a:rPr lang="pl-PL" sz="1800" b="1" dirty="0">
                <a:solidFill>
                  <a:schemeClr val="tx2"/>
                </a:solidFill>
                <a:latin typeface="Open Sans" pitchFamily="2" charset="0"/>
                <a:ea typeface="Open Sans" pitchFamily="2" charset="0"/>
                <a:cs typeface="Open Sans" pitchFamily="2" charset="0"/>
              </a:rPr>
              <a:t>KOD QR:</a:t>
            </a:r>
          </a:p>
        </p:txBody>
      </p:sp>
      <p:pic>
        <p:nvPicPr>
          <p:cNvPr id="16" name="Obraz 15">
            <a:extLst>
              <a:ext uri="{FF2B5EF4-FFF2-40B4-BE49-F238E27FC236}">
                <a16:creationId xmlns:a16="http://schemas.microsoft.com/office/drawing/2014/main" id="{17B35AA7-9B64-D24D-365D-9337B362AB12}"/>
              </a:ext>
            </a:extLst>
          </p:cNvPr>
          <p:cNvPicPr>
            <a:picLocks noChangeAspect="1"/>
          </p:cNvPicPr>
          <p:nvPr/>
        </p:nvPicPr>
        <p:blipFill>
          <a:blip r:embed="rId4"/>
          <a:stretch>
            <a:fillRect/>
          </a:stretch>
        </p:blipFill>
        <p:spPr>
          <a:xfrm>
            <a:off x="1273166" y="3031634"/>
            <a:ext cx="2196575" cy="2156728"/>
          </a:xfrm>
          <a:prstGeom prst="rect">
            <a:avLst/>
          </a:prstGeom>
        </p:spPr>
      </p:pic>
      <p:sp>
        <p:nvSpPr>
          <p:cNvPr id="6" name="pole tekstowe 5">
            <a:extLst>
              <a:ext uri="{FF2B5EF4-FFF2-40B4-BE49-F238E27FC236}">
                <a16:creationId xmlns:a16="http://schemas.microsoft.com/office/drawing/2014/main" id="{F661FC7A-2859-D99F-5998-4FE9B5A96D7F}"/>
              </a:ext>
            </a:extLst>
          </p:cNvPr>
          <p:cNvSpPr txBox="1"/>
          <p:nvPr/>
        </p:nvSpPr>
        <p:spPr>
          <a:xfrm>
            <a:off x="4196516" y="3157037"/>
            <a:ext cx="4398401" cy="1600438"/>
          </a:xfrm>
          <a:prstGeom prst="rect">
            <a:avLst/>
          </a:prstGeom>
          <a:noFill/>
        </p:spPr>
        <p:txBody>
          <a:bodyPr wrap="square" rtlCol="0">
            <a:spAutoFit/>
          </a:bodyPr>
          <a:lstStyle/>
          <a:p>
            <a:pPr algn="l"/>
            <a:r>
              <a:rPr lang="pl-PL" sz="1400" b="1" dirty="0">
                <a:solidFill>
                  <a:srgbClr val="212529"/>
                </a:solidFill>
                <a:hlinkClick r:id="rId5"/>
              </a:rPr>
              <a:t>Towarzystwo Inwestycji Społeczno-Ekonomicznych S.A.   </a:t>
            </a:r>
            <a:endParaRPr lang="pl-PL" sz="1400" b="1" dirty="0">
              <a:solidFill>
                <a:srgbClr val="212529"/>
              </a:solidFill>
            </a:endParaRPr>
          </a:p>
          <a:p>
            <a:pPr algn="l"/>
            <a:br>
              <a:rPr lang="pl-PL" sz="1400" b="1" i="0" dirty="0">
                <a:solidFill>
                  <a:srgbClr val="212529"/>
                </a:solidFill>
                <a:effectLst/>
              </a:rPr>
            </a:br>
            <a:r>
              <a:rPr lang="pl-PL" sz="1400" b="1" i="0" dirty="0">
                <a:solidFill>
                  <a:srgbClr val="212529"/>
                </a:solidFill>
                <a:effectLst/>
              </a:rPr>
              <a:t>ul. Wioślarska 8 </a:t>
            </a:r>
          </a:p>
          <a:p>
            <a:pPr algn="l"/>
            <a:r>
              <a:rPr lang="pl-PL" sz="1400" b="1" dirty="0">
                <a:solidFill>
                  <a:srgbClr val="212529"/>
                </a:solidFill>
              </a:rPr>
              <a:t>00-411</a:t>
            </a:r>
            <a:r>
              <a:rPr lang="pl-PL" sz="1400" b="1" i="0" dirty="0">
                <a:solidFill>
                  <a:srgbClr val="212529"/>
                </a:solidFill>
                <a:effectLst/>
              </a:rPr>
              <a:t> Warszawa</a:t>
            </a:r>
          </a:p>
          <a:p>
            <a:pPr algn="l"/>
            <a:r>
              <a:rPr lang="pl-PL" sz="1400" b="1" dirty="0">
                <a:solidFill>
                  <a:srgbClr val="212529"/>
                </a:solidFill>
              </a:rPr>
              <a:t>Marta Wanat-Klujew</a:t>
            </a:r>
            <a:endParaRPr lang="pl-PL" sz="1400" b="1" i="0" dirty="0">
              <a:solidFill>
                <a:srgbClr val="212529"/>
              </a:solidFill>
              <a:effectLst/>
            </a:endParaRPr>
          </a:p>
          <a:p>
            <a:pPr algn="l"/>
            <a:r>
              <a:rPr lang="pl-PL" sz="1400" b="1" i="0" dirty="0">
                <a:solidFill>
                  <a:srgbClr val="212529"/>
                </a:solidFill>
                <a:effectLst/>
              </a:rPr>
              <a:t>tel. 662 836 358 </a:t>
            </a:r>
          </a:p>
          <a:p>
            <a:pPr algn="l"/>
            <a:r>
              <a:rPr lang="pl-PL" sz="1400" b="1" i="0" dirty="0">
                <a:solidFill>
                  <a:srgbClr val="212529"/>
                </a:solidFill>
                <a:effectLst/>
              </a:rPr>
              <a:t>e-mail: </a:t>
            </a:r>
            <a:r>
              <a:rPr lang="pl-PL" sz="1400" b="1" i="0" dirty="0">
                <a:solidFill>
                  <a:srgbClr val="212529"/>
                </a:solidFill>
                <a:effectLst/>
                <a:hlinkClick r:id="rId6"/>
              </a:rPr>
              <a:t>marta.klujew@tise.pl</a:t>
            </a:r>
            <a:r>
              <a:rPr lang="pl-PL" sz="1400" b="1" i="0" dirty="0">
                <a:solidFill>
                  <a:srgbClr val="212529"/>
                </a:solidFill>
                <a:effectLst/>
              </a:rPr>
              <a:t>  </a:t>
            </a:r>
            <a:endParaRPr lang="pl-PL" dirty="0"/>
          </a:p>
        </p:txBody>
      </p:sp>
    </p:spTree>
    <p:extLst>
      <p:ext uri="{BB962C8B-B14F-4D97-AF65-F5344CB8AC3E}">
        <p14:creationId xmlns:p14="http://schemas.microsoft.com/office/powerpoint/2010/main" val="270703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055C-EBCE-318F-D489-86931050BFD8}"/>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C02FD2D0-95EA-546A-7F5C-60CF67B1CDA6}"/>
              </a:ext>
            </a:extLst>
          </p:cNvPr>
          <p:cNvSpPr>
            <a:spLocks noGrp="1"/>
          </p:cNvSpPr>
          <p:nvPr>
            <p:ph type="ctrTitle"/>
          </p:nvPr>
        </p:nvSpPr>
        <p:spPr/>
        <p:txBody>
          <a:bodyPr/>
          <a:lstStyle/>
          <a:p>
            <a:r>
              <a:rPr lang="pl-PL" dirty="0"/>
              <a:t>Więcej informacji na: </a:t>
            </a:r>
          </a:p>
        </p:txBody>
      </p:sp>
      <p:sp>
        <p:nvSpPr>
          <p:cNvPr id="6" name="Podtytuł 5">
            <a:extLst>
              <a:ext uri="{FF2B5EF4-FFF2-40B4-BE49-F238E27FC236}">
                <a16:creationId xmlns:a16="http://schemas.microsoft.com/office/drawing/2014/main" id="{E57CA4EA-84F8-9FEA-107C-948DAA8764D3}"/>
              </a:ext>
            </a:extLst>
          </p:cNvPr>
          <p:cNvSpPr>
            <a:spLocks noGrp="1"/>
          </p:cNvSpPr>
          <p:nvPr>
            <p:ph type="subTitle" idx="1"/>
          </p:nvPr>
        </p:nvSpPr>
        <p:spPr>
          <a:xfrm>
            <a:off x="1167891" y="3278655"/>
            <a:ext cx="10271073" cy="2496671"/>
          </a:xfrm>
        </p:spPr>
        <p:txBody>
          <a:bodyPr>
            <a:normAutofit/>
          </a:bodyPr>
          <a:lstStyle/>
          <a:p>
            <a:pPr algn="l"/>
            <a:r>
              <a:rPr lang="pl-PL" sz="1200" dirty="0"/>
              <a:t>Pożyczka inwestycyjna dla RWS: </a:t>
            </a:r>
            <a:r>
              <a:rPr lang="pl-PL" sz="1000" dirty="0">
                <a:hlinkClick r:id="rId2"/>
              </a:rPr>
              <a:t>Pożyczka inwestycyjna dla RWS (Regionu Warszawskiego Stołecznego) – BGK</a:t>
            </a:r>
            <a:br>
              <a:rPr lang="pl-PL" sz="1000" dirty="0"/>
            </a:br>
            <a:r>
              <a:rPr lang="pl-PL" sz="1200" dirty="0"/>
              <a:t>Pożyczka inwestycyjna dla RMR: </a:t>
            </a:r>
            <a:r>
              <a:rPr lang="pl-PL" sz="1000" dirty="0">
                <a:hlinkClick r:id="rId3"/>
              </a:rPr>
              <a:t>Pożyczka inwestycyjna dla RMR (Regionu Mazowieckiego Regionalnego) - BGK</a:t>
            </a:r>
            <a:br>
              <a:rPr lang="pl-PL" sz="1200" dirty="0"/>
            </a:br>
            <a:r>
              <a:rPr lang="pl-PL" sz="1200" dirty="0"/>
              <a:t>Pożyczka na OZE dla przedsiębiorstw w RWS: </a:t>
            </a:r>
            <a:r>
              <a:rPr lang="pl-PL" sz="1000" dirty="0">
                <a:hlinkClick r:id="rId4"/>
              </a:rPr>
              <a:t>Pożyczka na OZE dla przedsiębiorstw w RWS - BGK</a:t>
            </a:r>
            <a:br>
              <a:rPr lang="pl-PL" sz="1200" dirty="0"/>
            </a:br>
            <a:r>
              <a:rPr lang="pl-PL" sz="1200" dirty="0"/>
              <a:t>Pożyczka na OZE dla podmiotów innych niż przedsiębiorstwa w RWS: </a:t>
            </a:r>
            <a:r>
              <a:rPr lang="pl-PL" sz="1000" dirty="0">
                <a:hlinkClick r:id="rId5"/>
              </a:rPr>
              <a:t>Pożyczka na OZE dla podmiotów innych niż przedsiębiorstwa w RWS – BGK</a:t>
            </a:r>
            <a:br>
              <a:rPr lang="pl-PL" sz="1000" dirty="0"/>
            </a:br>
            <a:r>
              <a:rPr lang="pl-PL" sz="1200" dirty="0"/>
              <a:t>Pożyczka na OZE dla przedsiębiorstw w RMR: </a:t>
            </a:r>
            <a:r>
              <a:rPr lang="pl-PL" sz="1000" dirty="0">
                <a:hlinkClick r:id="rId6"/>
              </a:rPr>
              <a:t>Pożyczka na OZE dla przedsiębiorstw w RMR - BGK</a:t>
            </a:r>
            <a:br>
              <a:rPr lang="pl-PL" sz="1200" dirty="0"/>
            </a:br>
            <a:r>
              <a:rPr lang="pl-PL" sz="1200" dirty="0"/>
              <a:t>Pożyczka na OZE dla podmiotów innych niż przedsiębiorstwa w RMR: </a:t>
            </a:r>
            <a:r>
              <a:rPr lang="pl-PL" sz="1000" dirty="0">
                <a:hlinkClick r:id="rId7"/>
              </a:rPr>
              <a:t>Pożyczka na OZE dla podmiotów innych niż przedsiębiorstwa w RMR - BGK</a:t>
            </a:r>
            <a:endParaRPr lang="pl-PL" sz="1200" dirty="0"/>
          </a:p>
        </p:txBody>
      </p:sp>
      <p:sp>
        <p:nvSpPr>
          <p:cNvPr id="4" name="Symbol zastępczy numeru slajdu 3">
            <a:extLst>
              <a:ext uri="{FF2B5EF4-FFF2-40B4-BE49-F238E27FC236}">
                <a16:creationId xmlns:a16="http://schemas.microsoft.com/office/drawing/2014/main" id="{718F9AD1-AF07-2FA1-1FA6-49683569D740}"/>
              </a:ext>
            </a:extLst>
          </p:cNvPr>
          <p:cNvSpPr>
            <a:spLocks noGrp="1"/>
          </p:cNvSpPr>
          <p:nvPr>
            <p:ph type="sldNum" sz="quarter" idx="4294967295"/>
          </p:nvPr>
        </p:nvSpPr>
        <p:spPr>
          <a:xfrm>
            <a:off x="10960100" y="6369050"/>
            <a:ext cx="1231900" cy="161925"/>
          </a:xfrm>
        </p:spPr>
        <p:txBody>
          <a:bodyPr/>
          <a:lstStyle/>
          <a:p>
            <a:fld id="{F8C0183B-A19B-450E-9615-6C83693937D9}" type="slidenum">
              <a:rPr lang="pl-PL" smtClean="0"/>
              <a:t>28</a:t>
            </a:fld>
            <a:endParaRPr lang="pl-PL"/>
          </a:p>
        </p:txBody>
      </p:sp>
    </p:spTree>
    <p:extLst>
      <p:ext uri="{BB962C8B-B14F-4D97-AF65-F5344CB8AC3E}">
        <p14:creationId xmlns:p14="http://schemas.microsoft.com/office/powerpoint/2010/main" val="807878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04B4D590-8D18-67A2-DE25-F7A06A7DEB13}"/>
              </a:ext>
            </a:extLst>
          </p:cNvPr>
          <p:cNvSpPr>
            <a:spLocks noGrp="1"/>
          </p:cNvSpPr>
          <p:nvPr>
            <p:ph type="ctrTitle"/>
          </p:nvPr>
        </p:nvSpPr>
        <p:spPr/>
        <p:txBody>
          <a:bodyPr/>
          <a:lstStyle/>
          <a:p>
            <a:pPr algn="ctr"/>
            <a:r>
              <a:rPr lang="pl-PL" dirty="0"/>
              <a:t>Dziękuję za uwagę!</a:t>
            </a:r>
          </a:p>
        </p:txBody>
      </p:sp>
      <p:sp>
        <p:nvSpPr>
          <p:cNvPr id="6" name="Podtytuł 5">
            <a:extLst>
              <a:ext uri="{FF2B5EF4-FFF2-40B4-BE49-F238E27FC236}">
                <a16:creationId xmlns:a16="http://schemas.microsoft.com/office/drawing/2014/main" id="{7C91128A-E847-DF83-A043-CDC4E44D7580}"/>
              </a:ext>
            </a:extLst>
          </p:cNvPr>
          <p:cNvSpPr>
            <a:spLocks noGrp="1"/>
          </p:cNvSpPr>
          <p:nvPr>
            <p:ph type="subTitle" idx="1"/>
          </p:nvPr>
        </p:nvSpPr>
        <p:spPr>
          <a:xfrm>
            <a:off x="1580268" y="3429000"/>
            <a:ext cx="9031311" cy="979756"/>
          </a:xfrm>
        </p:spPr>
        <p:txBody>
          <a:bodyPr>
            <a:normAutofit fontScale="25000" lnSpcReduction="20000"/>
          </a:bodyPr>
          <a:lstStyle/>
          <a:p>
            <a:pPr algn="ctr"/>
            <a:r>
              <a:rPr lang="pl-PL" sz="9600" dirty="0"/>
              <a:t>Andrzej Hlawacik</a:t>
            </a:r>
          </a:p>
          <a:p>
            <a:pPr algn="ctr"/>
            <a:r>
              <a:rPr lang="pl-PL" sz="8000" dirty="0"/>
              <a:t>Bank Gospodarstwa Krajowego</a:t>
            </a:r>
          </a:p>
          <a:p>
            <a:pPr algn="ctr"/>
            <a:r>
              <a:rPr lang="pl-PL" sz="8000" dirty="0"/>
              <a:t>tel. kom. 572 775 102</a:t>
            </a:r>
            <a:br>
              <a:rPr lang="pl-PL" sz="8000" dirty="0"/>
            </a:br>
            <a:r>
              <a:rPr lang="pl-PL" sz="8000" dirty="0"/>
              <a:t>andrzej.hlawacik@bgk.pl</a:t>
            </a:r>
          </a:p>
          <a:p>
            <a:endParaRPr lang="pl-PL" dirty="0"/>
          </a:p>
        </p:txBody>
      </p:sp>
      <p:sp>
        <p:nvSpPr>
          <p:cNvPr id="4" name="Symbol zastępczy numeru slajdu 3">
            <a:extLst>
              <a:ext uri="{FF2B5EF4-FFF2-40B4-BE49-F238E27FC236}">
                <a16:creationId xmlns:a16="http://schemas.microsoft.com/office/drawing/2014/main" id="{537ADFA7-596E-EC87-1507-01DBD0BAB865}"/>
              </a:ext>
            </a:extLst>
          </p:cNvPr>
          <p:cNvSpPr>
            <a:spLocks noGrp="1"/>
          </p:cNvSpPr>
          <p:nvPr>
            <p:ph type="sldNum" sz="quarter" idx="4294967295"/>
          </p:nvPr>
        </p:nvSpPr>
        <p:spPr>
          <a:xfrm>
            <a:off x="10960100" y="6369050"/>
            <a:ext cx="1231900" cy="161925"/>
          </a:xfrm>
        </p:spPr>
        <p:txBody>
          <a:bodyPr/>
          <a:lstStyle/>
          <a:p>
            <a:fld id="{F8C0183B-A19B-450E-9615-6C83693937D9}" type="slidenum">
              <a:rPr lang="pl-PL" smtClean="0"/>
              <a:t>29</a:t>
            </a:fld>
            <a:endParaRPr lang="pl-PL"/>
          </a:p>
        </p:txBody>
      </p:sp>
    </p:spTree>
    <p:extLst>
      <p:ext uri="{BB962C8B-B14F-4D97-AF65-F5344CB8AC3E}">
        <p14:creationId xmlns:p14="http://schemas.microsoft.com/office/powerpoint/2010/main" val="58134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Obraz 63"/>
          <p:cNvPicPr>
            <a:picLocks noChangeAspect="1"/>
          </p:cNvPicPr>
          <p:nvPr/>
        </p:nvPicPr>
        <p:blipFill>
          <a:blip r:embed="rId3"/>
          <a:stretch>
            <a:fillRect/>
          </a:stretch>
        </p:blipFill>
        <p:spPr>
          <a:xfrm>
            <a:off x="7747476" y="1998697"/>
            <a:ext cx="2041534" cy="827023"/>
          </a:xfrm>
          <a:prstGeom prst="rect">
            <a:avLst/>
          </a:prstGeom>
        </p:spPr>
      </p:pic>
      <p:pic>
        <p:nvPicPr>
          <p:cNvPr id="43" name="Obraz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291" y="446470"/>
            <a:ext cx="3460033" cy="1127856"/>
          </a:xfrm>
          <a:prstGeom prst="rect">
            <a:avLst/>
          </a:prstGeom>
        </p:spPr>
      </p:pic>
      <p:cxnSp>
        <p:nvCxnSpPr>
          <p:cNvPr id="44" name="Łącznik prosty ze strzałką 43"/>
          <p:cNvCxnSpPr/>
          <p:nvPr/>
        </p:nvCxnSpPr>
        <p:spPr>
          <a:xfrm>
            <a:off x="8809092" y="1609557"/>
            <a:ext cx="0" cy="29939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5" name="Łącznik prosty ze strzałką 44"/>
          <p:cNvCxnSpPr/>
          <p:nvPr/>
        </p:nvCxnSpPr>
        <p:spPr>
          <a:xfrm>
            <a:off x="8804453" y="2821518"/>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Łącznik prosty ze strzałką 46"/>
          <p:cNvCxnSpPr>
            <a:cxnSpLocks/>
          </p:cNvCxnSpPr>
          <p:nvPr/>
        </p:nvCxnSpPr>
        <p:spPr>
          <a:xfrm>
            <a:off x="8804453" y="5553350"/>
            <a:ext cx="0" cy="321638"/>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66" name="Grupa 65"/>
          <p:cNvGrpSpPr/>
          <p:nvPr/>
        </p:nvGrpSpPr>
        <p:grpSpPr>
          <a:xfrm>
            <a:off x="4135436" y="5942752"/>
            <a:ext cx="828248" cy="495775"/>
            <a:chOff x="8916989" y="3643514"/>
            <a:chExt cx="485586" cy="327546"/>
          </a:xfrm>
        </p:grpSpPr>
        <p:sp>
          <p:nvSpPr>
            <p:cNvPr id="67" name="Freeform 8809"/>
            <p:cNvSpPr>
              <a:spLocks noEditPoints="1"/>
            </p:cNvSpPr>
            <p:nvPr/>
          </p:nvSpPr>
          <p:spPr bwMode="auto">
            <a:xfrm>
              <a:off x="8979223" y="3643514"/>
              <a:ext cx="69603" cy="69603"/>
            </a:xfrm>
            <a:custGeom>
              <a:avLst/>
              <a:gdLst>
                <a:gd name="T0" fmla="*/ 85 w 170"/>
                <a:gd name="T1" fmla="*/ 170 h 170"/>
                <a:gd name="T2" fmla="*/ 112 w 170"/>
                <a:gd name="T3" fmla="*/ 166 h 170"/>
                <a:gd name="T4" fmla="*/ 134 w 170"/>
                <a:gd name="T5" fmla="*/ 153 h 170"/>
                <a:gd name="T6" fmla="*/ 153 w 170"/>
                <a:gd name="T7" fmla="*/ 135 h 170"/>
                <a:gd name="T8" fmla="*/ 166 w 170"/>
                <a:gd name="T9" fmla="*/ 113 h 170"/>
                <a:gd name="T10" fmla="*/ 170 w 170"/>
                <a:gd name="T11" fmla="*/ 85 h 170"/>
                <a:gd name="T12" fmla="*/ 166 w 170"/>
                <a:gd name="T13" fmla="*/ 59 h 170"/>
                <a:gd name="T14" fmla="*/ 153 w 170"/>
                <a:gd name="T15" fmla="*/ 35 h 170"/>
                <a:gd name="T16" fmla="*/ 134 w 170"/>
                <a:gd name="T17" fmla="*/ 17 h 170"/>
                <a:gd name="T18" fmla="*/ 112 w 170"/>
                <a:gd name="T19" fmla="*/ 4 h 170"/>
                <a:gd name="T20" fmla="*/ 85 w 170"/>
                <a:gd name="T21" fmla="*/ 0 h 170"/>
                <a:gd name="T22" fmla="*/ 57 w 170"/>
                <a:gd name="T23" fmla="*/ 4 h 170"/>
                <a:gd name="T24" fmla="*/ 35 w 170"/>
                <a:gd name="T25" fmla="*/ 17 h 170"/>
                <a:gd name="T26" fmla="*/ 16 w 170"/>
                <a:gd name="T27" fmla="*/ 35 h 170"/>
                <a:gd name="T28" fmla="*/ 4 w 170"/>
                <a:gd name="T29" fmla="*/ 59 h 170"/>
                <a:gd name="T30" fmla="*/ 0 w 170"/>
                <a:gd name="T31" fmla="*/ 85 h 170"/>
                <a:gd name="T32" fmla="*/ 4 w 170"/>
                <a:gd name="T33" fmla="*/ 113 h 170"/>
                <a:gd name="T34" fmla="*/ 16 w 170"/>
                <a:gd name="T35" fmla="*/ 135 h 170"/>
                <a:gd name="T36" fmla="*/ 35 w 170"/>
                <a:gd name="T37" fmla="*/ 153 h 170"/>
                <a:gd name="T38" fmla="*/ 57 w 170"/>
                <a:gd name="T39" fmla="*/ 166 h 170"/>
                <a:gd name="T40" fmla="*/ 85 w 170"/>
                <a:gd name="T41" fmla="*/ 170 h 170"/>
                <a:gd name="T42" fmla="*/ 85 w 170"/>
                <a:gd name="T43" fmla="*/ 32 h 170"/>
                <a:gd name="T44" fmla="*/ 105 w 170"/>
                <a:gd name="T45" fmla="*/ 37 h 170"/>
                <a:gd name="T46" fmla="*/ 122 w 170"/>
                <a:gd name="T47" fmla="*/ 48 h 170"/>
                <a:gd name="T48" fmla="*/ 134 w 170"/>
                <a:gd name="T49" fmla="*/ 65 h 170"/>
                <a:gd name="T50" fmla="*/ 138 w 170"/>
                <a:gd name="T51" fmla="*/ 85 h 170"/>
                <a:gd name="T52" fmla="*/ 134 w 170"/>
                <a:gd name="T53" fmla="*/ 106 h 170"/>
                <a:gd name="T54" fmla="*/ 122 w 170"/>
                <a:gd name="T55" fmla="*/ 124 h 170"/>
                <a:gd name="T56" fmla="*/ 105 w 170"/>
                <a:gd name="T57" fmla="*/ 135 h 170"/>
                <a:gd name="T58" fmla="*/ 85 w 170"/>
                <a:gd name="T59" fmla="*/ 139 h 170"/>
                <a:gd name="T60" fmla="*/ 64 w 170"/>
                <a:gd name="T61" fmla="*/ 135 h 170"/>
                <a:gd name="T62" fmla="*/ 48 w 170"/>
                <a:gd name="T63" fmla="*/ 124 h 170"/>
                <a:gd name="T64" fmla="*/ 35 w 170"/>
                <a:gd name="T65" fmla="*/ 106 h 170"/>
                <a:gd name="T66" fmla="*/ 31 w 170"/>
                <a:gd name="T67" fmla="*/ 85 h 170"/>
                <a:gd name="T68" fmla="*/ 35 w 170"/>
                <a:gd name="T69" fmla="*/ 65 h 170"/>
                <a:gd name="T70" fmla="*/ 48 w 170"/>
                <a:gd name="T71" fmla="*/ 48 h 170"/>
                <a:gd name="T72" fmla="*/ 64 w 170"/>
                <a:gd name="T73" fmla="*/ 37 h 170"/>
                <a:gd name="T74" fmla="*/ 85 w 170"/>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70">
                  <a:moveTo>
                    <a:pt x="85" y="170"/>
                  </a:moveTo>
                  <a:lnTo>
                    <a:pt x="112" y="166"/>
                  </a:lnTo>
                  <a:lnTo>
                    <a:pt x="134" y="153"/>
                  </a:lnTo>
                  <a:lnTo>
                    <a:pt x="153" y="135"/>
                  </a:lnTo>
                  <a:lnTo>
                    <a:pt x="166" y="113"/>
                  </a:lnTo>
                  <a:lnTo>
                    <a:pt x="170" y="85"/>
                  </a:lnTo>
                  <a:lnTo>
                    <a:pt x="166" y="59"/>
                  </a:lnTo>
                  <a:lnTo>
                    <a:pt x="153" y="35"/>
                  </a:lnTo>
                  <a:lnTo>
                    <a:pt x="134" y="17"/>
                  </a:lnTo>
                  <a:lnTo>
                    <a:pt x="112" y="4"/>
                  </a:lnTo>
                  <a:lnTo>
                    <a:pt x="85" y="0"/>
                  </a:lnTo>
                  <a:lnTo>
                    <a:pt x="57" y="4"/>
                  </a:lnTo>
                  <a:lnTo>
                    <a:pt x="35" y="17"/>
                  </a:lnTo>
                  <a:lnTo>
                    <a:pt x="16" y="35"/>
                  </a:lnTo>
                  <a:lnTo>
                    <a:pt x="4" y="59"/>
                  </a:lnTo>
                  <a:lnTo>
                    <a:pt x="0" y="85"/>
                  </a:lnTo>
                  <a:lnTo>
                    <a:pt x="4" y="113"/>
                  </a:lnTo>
                  <a:lnTo>
                    <a:pt x="16" y="135"/>
                  </a:lnTo>
                  <a:lnTo>
                    <a:pt x="35" y="153"/>
                  </a:lnTo>
                  <a:lnTo>
                    <a:pt x="57" y="166"/>
                  </a:lnTo>
                  <a:lnTo>
                    <a:pt x="85" y="170"/>
                  </a:lnTo>
                  <a:close/>
                  <a:moveTo>
                    <a:pt x="85" y="32"/>
                  </a:moveTo>
                  <a:lnTo>
                    <a:pt x="105" y="37"/>
                  </a:lnTo>
                  <a:lnTo>
                    <a:pt x="122" y="48"/>
                  </a:lnTo>
                  <a:lnTo>
                    <a:pt x="134" y="65"/>
                  </a:lnTo>
                  <a:lnTo>
                    <a:pt x="138" y="85"/>
                  </a:lnTo>
                  <a:lnTo>
                    <a:pt x="134" y="106"/>
                  </a:lnTo>
                  <a:lnTo>
                    <a:pt x="122" y="124"/>
                  </a:lnTo>
                  <a:lnTo>
                    <a:pt x="105" y="135"/>
                  </a:lnTo>
                  <a:lnTo>
                    <a:pt x="85" y="139"/>
                  </a:lnTo>
                  <a:lnTo>
                    <a:pt x="64" y="135"/>
                  </a:lnTo>
                  <a:lnTo>
                    <a:pt x="48" y="124"/>
                  </a:lnTo>
                  <a:lnTo>
                    <a:pt x="35" y="106"/>
                  </a:lnTo>
                  <a:lnTo>
                    <a:pt x="31" y="85"/>
                  </a:lnTo>
                  <a:lnTo>
                    <a:pt x="35" y="65"/>
                  </a:lnTo>
                  <a:lnTo>
                    <a:pt x="48" y="48"/>
                  </a:lnTo>
                  <a:lnTo>
                    <a:pt x="64"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68" name="Freeform 8810"/>
            <p:cNvSpPr>
              <a:spLocks noEditPoints="1"/>
            </p:cNvSpPr>
            <p:nvPr/>
          </p:nvSpPr>
          <p:spPr bwMode="auto">
            <a:xfrm>
              <a:off x="8916989" y="3709842"/>
              <a:ext cx="193252" cy="261218"/>
            </a:xfrm>
            <a:custGeom>
              <a:avLst/>
              <a:gdLst>
                <a:gd name="T0" fmla="*/ 321 w 472"/>
                <a:gd name="T1" fmla="*/ 5 h 638"/>
                <a:gd name="T2" fmla="*/ 287 w 472"/>
                <a:gd name="T3" fmla="*/ 3 h 638"/>
                <a:gd name="T4" fmla="*/ 188 w 472"/>
                <a:gd name="T5" fmla="*/ 7 h 638"/>
                <a:gd name="T6" fmla="*/ 175 w 472"/>
                <a:gd name="T7" fmla="*/ 0 h 638"/>
                <a:gd name="T8" fmla="*/ 114 w 472"/>
                <a:gd name="T9" fmla="*/ 35 h 638"/>
                <a:gd name="T10" fmla="*/ 2 w 472"/>
                <a:gd name="T11" fmla="*/ 258 h 638"/>
                <a:gd name="T12" fmla="*/ 16 w 472"/>
                <a:gd name="T13" fmla="*/ 280 h 638"/>
                <a:gd name="T14" fmla="*/ 38 w 472"/>
                <a:gd name="T15" fmla="*/ 291 h 638"/>
                <a:gd name="T16" fmla="*/ 77 w 472"/>
                <a:gd name="T17" fmla="*/ 282 h 638"/>
                <a:gd name="T18" fmla="*/ 127 w 472"/>
                <a:gd name="T19" fmla="*/ 592 h 638"/>
                <a:gd name="T20" fmla="*/ 156 w 472"/>
                <a:gd name="T21" fmla="*/ 634 h 638"/>
                <a:gd name="T22" fmla="*/ 206 w 472"/>
                <a:gd name="T23" fmla="*/ 627 h 638"/>
                <a:gd name="T24" fmla="*/ 236 w 472"/>
                <a:gd name="T25" fmla="*/ 424 h 638"/>
                <a:gd name="T26" fmla="*/ 265 w 472"/>
                <a:gd name="T27" fmla="*/ 627 h 638"/>
                <a:gd name="T28" fmla="*/ 315 w 472"/>
                <a:gd name="T29" fmla="*/ 634 h 638"/>
                <a:gd name="T30" fmla="*/ 344 w 472"/>
                <a:gd name="T31" fmla="*/ 592 h 638"/>
                <a:gd name="T32" fmla="*/ 394 w 472"/>
                <a:gd name="T33" fmla="*/ 282 h 638"/>
                <a:gd name="T34" fmla="*/ 433 w 472"/>
                <a:gd name="T35" fmla="*/ 291 h 638"/>
                <a:gd name="T36" fmla="*/ 455 w 472"/>
                <a:gd name="T37" fmla="*/ 280 h 638"/>
                <a:gd name="T38" fmla="*/ 470 w 472"/>
                <a:gd name="T39" fmla="*/ 258 h 638"/>
                <a:gd name="T40" fmla="*/ 357 w 472"/>
                <a:gd name="T41" fmla="*/ 35 h 638"/>
                <a:gd name="T42" fmla="*/ 433 w 472"/>
                <a:gd name="T43" fmla="*/ 258 h 638"/>
                <a:gd name="T44" fmla="*/ 416 w 472"/>
                <a:gd name="T45" fmla="*/ 258 h 638"/>
                <a:gd name="T46" fmla="*/ 339 w 472"/>
                <a:gd name="T47" fmla="*/ 127 h 638"/>
                <a:gd name="T48" fmla="*/ 324 w 472"/>
                <a:gd name="T49" fmla="*/ 123 h 638"/>
                <a:gd name="T50" fmla="*/ 313 w 472"/>
                <a:gd name="T51" fmla="*/ 134 h 638"/>
                <a:gd name="T52" fmla="*/ 311 w 472"/>
                <a:gd name="T53" fmla="*/ 597 h 638"/>
                <a:gd name="T54" fmla="*/ 297 w 472"/>
                <a:gd name="T55" fmla="*/ 606 h 638"/>
                <a:gd name="T56" fmla="*/ 284 w 472"/>
                <a:gd name="T57" fmla="*/ 597 h 638"/>
                <a:gd name="T58" fmla="*/ 260 w 472"/>
                <a:gd name="T59" fmla="*/ 326 h 638"/>
                <a:gd name="T60" fmla="*/ 254 w 472"/>
                <a:gd name="T61" fmla="*/ 311 h 638"/>
                <a:gd name="T62" fmla="*/ 236 w 472"/>
                <a:gd name="T63" fmla="*/ 304 h 638"/>
                <a:gd name="T64" fmla="*/ 217 w 472"/>
                <a:gd name="T65" fmla="*/ 311 h 638"/>
                <a:gd name="T66" fmla="*/ 190 w 472"/>
                <a:gd name="T67" fmla="*/ 593 h 638"/>
                <a:gd name="T68" fmla="*/ 180 w 472"/>
                <a:gd name="T69" fmla="*/ 604 h 638"/>
                <a:gd name="T70" fmla="*/ 164 w 472"/>
                <a:gd name="T71" fmla="*/ 601 h 638"/>
                <a:gd name="T72" fmla="*/ 160 w 472"/>
                <a:gd name="T73" fmla="*/ 140 h 638"/>
                <a:gd name="T74" fmla="*/ 153 w 472"/>
                <a:gd name="T75" fmla="*/ 127 h 638"/>
                <a:gd name="T76" fmla="*/ 138 w 472"/>
                <a:gd name="T77" fmla="*/ 125 h 638"/>
                <a:gd name="T78" fmla="*/ 59 w 472"/>
                <a:gd name="T79" fmla="*/ 252 h 638"/>
                <a:gd name="T80" fmla="*/ 44 w 472"/>
                <a:gd name="T81" fmla="*/ 260 h 638"/>
                <a:gd name="T82" fmla="*/ 33 w 472"/>
                <a:gd name="T83" fmla="*/ 250 h 638"/>
                <a:gd name="T84" fmla="*/ 142 w 472"/>
                <a:gd name="T85" fmla="*/ 51 h 638"/>
                <a:gd name="T86" fmla="*/ 158 w 472"/>
                <a:gd name="T87" fmla="*/ 37 h 638"/>
                <a:gd name="T88" fmla="*/ 226 w 472"/>
                <a:gd name="T89" fmla="*/ 127 h 638"/>
                <a:gd name="T90" fmla="*/ 241 w 472"/>
                <a:gd name="T91" fmla="*/ 129 h 638"/>
                <a:gd name="T92" fmla="*/ 306 w 472"/>
                <a:gd name="T93" fmla="*/ 33 h 638"/>
                <a:gd name="T94" fmla="*/ 324 w 472"/>
                <a:gd name="T95" fmla="*/ 44 h 638"/>
                <a:gd name="T96" fmla="*/ 439 w 472"/>
                <a:gd name="T97" fmla="*/ 24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38">
                  <a:moveTo>
                    <a:pt x="357" y="35"/>
                  </a:moveTo>
                  <a:lnTo>
                    <a:pt x="341" y="16"/>
                  </a:lnTo>
                  <a:lnTo>
                    <a:pt x="321" y="5"/>
                  </a:lnTo>
                  <a:lnTo>
                    <a:pt x="297" y="0"/>
                  </a:lnTo>
                  <a:lnTo>
                    <a:pt x="291" y="2"/>
                  </a:lnTo>
                  <a:lnTo>
                    <a:pt x="287" y="3"/>
                  </a:lnTo>
                  <a:lnTo>
                    <a:pt x="284" y="7"/>
                  </a:lnTo>
                  <a:lnTo>
                    <a:pt x="236" y="85"/>
                  </a:lnTo>
                  <a:lnTo>
                    <a:pt x="188" y="7"/>
                  </a:lnTo>
                  <a:lnTo>
                    <a:pt x="184" y="3"/>
                  </a:lnTo>
                  <a:lnTo>
                    <a:pt x="179" y="2"/>
                  </a:lnTo>
                  <a:lnTo>
                    <a:pt x="175" y="0"/>
                  </a:lnTo>
                  <a:lnTo>
                    <a:pt x="151" y="5"/>
                  </a:lnTo>
                  <a:lnTo>
                    <a:pt x="129" y="16"/>
                  </a:lnTo>
                  <a:lnTo>
                    <a:pt x="114" y="35"/>
                  </a:lnTo>
                  <a:lnTo>
                    <a:pt x="5" y="223"/>
                  </a:lnTo>
                  <a:lnTo>
                    <a:pt x="0" y="239"/>
                  </a:lnTo>
                  <a:lnTo>
                    <a:pt x="2" y="258"/>
                  </a:lnTo>
                  <a:lnTo>
                    <a:pt x="5" y="267"/>
                  </a:lnTo>
                  <a:lnTo>
                    <a:pt x="9" y="274"/>
                  </a:lnTo>
                  <a:lnTo>
                    <a:pt x="16" y="280"/>
                  </a:lnTo>
                  <a:lnTo>
                    <a:pt x="24" y="285"/>
                  </a:lnTo>
                  <a:lnTo>
                    <a:pt x="31" y="289"/>
                  </a:lnTo>
                  <a:lnTo>
                    <a:pt x="38" y="291"/>
                  </a:lnTo>
                  <a:lnTo>
                    <a:pt x="46" y="293"/>
                  </a:lnTo>
                  <a:lnTo>
                    <a:pt x="62" y="289"/>
                  </a:lnTo>
                  <a:lnTo>
                    <a:pt x="77" y="282"/>
                  </a:lnTo>
                  <a:lnTo>
                    <a:pt x="86" y="269"/>
                  </a:lnTo>
                  <a:lnTo>
                    <a:pt x="127" y="199"/>
                  </a:lnTo>
                  <a:lnTo>
                    <a:pt x="127" y="592"/>
                  </a:lnTo>
                  <a:lnTo>
                    <a:pt x="131" y="610"/>
                  </a:lnTo>
                  <a:lnTo>
                    <a:pt x="142" y="625"/>
                  </a:lnTo>
                  <a:lnTo>
                    <a:pt x="156" y="634"/>
                  </a:lnTo>
                  <a:lnTo>
                    <a:pt x="175" y="638"/>
                  </a:lnTo>
                  <a:lnTo>
                    <a:pt x="191" y="634"/>
                  </a:lnTo>
                  <a:lnTo>
                    <a:pt x="206" y="627"/>
                  </a:lnTo>
                  <a:lnTo>
                    <a:pt x="215" y="612"/>
                  </a:lnTo>
                  <a:lnTo>
                    <a:pt x="221" y="595"/>
                  </a:lnTo>
                  <a:lnTo>
                    <a:pt x="236" y="424"/>
                  </a:lnTo>
                  <a:lnTo>
                    <a:pt x="250" y="595"/>
                  </a:lnTo>
                  <a:lnTo>
                    <a:pt x="256" y="612"/>
                  </a:lnTo>
                  <a:lnTo>
                    <a:pt x="265" y="627"/>
                  </a:lnTo>
                  <a:lnTo>
                    <a:pt x="280" y="634"/>
                  </a:lnTo>
                  <a:lnTo>
                    <a:pt x="297" y="638"/>
                  </a:lnTo>
                  <a:lnTo>
                    <a:pt x="315" y="634"/>
                  </a:lnTo>
                  <a:lnTo>
                    <a:pt x="330" y="625"/>
                  </a:lnTo>
                  <a:lnTo>
                    <a:pt x="341" y="610"/>
                  </a:lnTo>
                  <a:lnTo>
                    <a:pt x="344" y="592"/>
                  </a:lnTo>
                  <a:lnTo>
                    <a:pt x="344" y="199"/>
                  </a:lnTo>
                  <a:lnTo>
                    <a:pt x="385" y="269"/>
                  </a:lnTo>
                  <a:lnTo>
                    <a:pt x="394" y="282"/>
                  </a:lnTo>
                  <a:lnTo>
                    <a:pt x="409" y="289"/>
                  </a:lnTo>
                  <a:lnTo>
                    <a:pt x="426" y="293"/>
                  </a:lnTo>
                  <a:lnTo>
                    <a:pt x="433" y="291"/>
                  </a:lnTo>
                  <a:lnTo>
                    <a:pt x="440" y="289"/>
                  </a:lnTo>
                  <a:lnTo>
                    <a:pt x="448" y="285"/>
                  </a:lnTo>
                  <a:lnTo>
                    <a:pt x="455" y="280"/>
                  </a:lnTo>
                  <a:lnTo>
                    <a:pt x="462" y="274"/>
                  </a:lnTo>
                  <a:lnTo>
                    <a:pt x="466" y="267"/>
                  </a:lnTo>
                  <a:lnTo>
                    <a:pt x="470" y="258"/>
                  </a:lnTo>
                  <a:lnTo>
                    <a:pt x="472" y="239"/>
                  </a:lnTo>
                  <a:lnTo>
                    <a:pt x="464" y="223"/>
                  </a:lnTo>
                  <a:lnTo>
                    <a:pt x="357" y="35"/>
                  </a:lnTo>
                  <a:close/>
                  <a:moveTo>
                    <a:pt x="439" y="250"/>
                  </a:moveTo>
                  <a:lnTo>
                    <a:pt x="437" y="254"/>
                  </a:lnTo>
                  <a:lnTo>
                    <a:pt x="433" y="258"/>
                  </a:lnTo>
                  <a:lnTo>
                    <a:pt x="427" y="260"/>
                  </a:lnTo>
                  <a:lnTo>
                    <a:pt x="420" y="260"/>
                  </a:lnTo>
                  <a:lnTo>
                    <a:pt x="416" y="258"/>
                  </a:lnTo>
                  <a:lnTo>
                    <a:pt x="413" y="252"/>
                  </a:lnTo>
                  <a:lnTo>
                    <a:pt x="341" y="131"/>
                  </a:lnTo>
                  <a:lnTo>
                    <a:pt x="339" y="127"/>
                  </a:lnTo>
                  <a:lnTo>
                    <a:pt x="333" y="125"/>
                  </a:lnTo>
                  <a:lnTo>
                    <a:pt x="330" y="123"/>
                  </a:lnTo>
                  <a:lnTo>
                    <a:pt x="324" y="123"/>
                  </a:lnTo>
                  <a:lnTo>
                    <a:pt x="319" y="127"/>
                  </a:lnTo>
                  <a:lnTo>
                    <a:pt x="315" y="129"/>
                  </a:lnTo>
                  <a:lnTo>
                    <a:pt x="313" y="134"/>
                  </a:lnTo>
                  <a:lnTo>
                    <a:pt x="311" y="140"/>
                  </a:lnTo>
                  <a:lnTo>
                    <a:pt x="311" y="592"/>
                  </a:lnTo>
                  <a:lnTo>
                    <a:pt x="311" y="597"/>
                  </a:lnTo>
                  <a:lnTo>
                    <a:pt x="308" y="601"/>
                  </a:lnTo>
                  <a:lnTo>
                    <a:pt x="302" y="604"/>
                  </a:lnTo>
                  <a:lnTo>
                    <a:pt x="297" y="606"/>
                  </a:lnTo>
                  <a:lnTo>
                    <a:pt x="291" y="604"/>
                  </a:lnTo>
                  <a:lnTo>
                    <a:pt x="287" y="603"/>
                  </a:lnTo>
                  <a:lnTo>
                    <a:pt x="284" y="597"/>
                  </a:lnTo>
                  <a:lnTo>
                    <a:pt x="282" y="593"/>
                  </a:lnTo>
                  <a:lnTo>
                    <a:pt x="260" y="326"/>
                  </a:lnTo>
                  <a:lnTo>
                    <a:pt x="260" y="326"/>
                  </a:lnTo>
                  <a:lnTo>
                    <a:pt x="260" y="324"/>
                  </a:lnTo>
                  <a:lnTo>
                    <a:pt x="258" y="317"/>
                  </a:lnTo>
                  <a:lnTo>
                    <a:pt x="254" y="311"/>
                  </a:lnTo>
                  <a:lnTo>
                    <a:pt x="249" y="308"/>
                  </a:lnTo>
                  <a:lnTo>
                    <a:pt x="243" y="304"/>
                  </a:lnTo>
                  <a:lnTo>
                    <a:pt x="236" y="304"/>
                  </a:lnTo>
                  <a:lnTo>
                    <a:pt x="228" y="304"/>
                  </a:lnTo>
                  <a:lnTo>
                    <a:pt x="223" y="308"/>
                  </a:lnTo>
                  <a:lnTo>
                    <a:pt x="217" y="311"/>
                  </a:lnTo>
                  <a:lnTo>
                    <a:pt x="214" y="319"/>
                  </a:lnTo>
                  <a:lnTo>
                    <a:pt x="212" y="326"/>
                  </a:lnTo>
                  <a:lnTo>
                    <a:pt x="190" y="593"/>
                  </a:lnTo>
                  <a:lnTo>
                    <a:pt x="188" y="597"/>
                  </a:lnTo>
                  <a:lnTo>
                    <a:pt x="184" y="603"/>
                  </a:lnTo>
                  <a:lnTo>
                    <a:pt x="180" y="604"/>
                  </a:lnTo>
                  <a:lnTo>
                    <a:pt x="175" y="606"/>
                  </a:lnTo>
                  <a:lnTo>
                    <a:pt x="167" y="604"/>
                  </a:lnTo>
                  <a:lnTo>
                    <a:pt x="164" y="601"/>
                  </a:lnTo>
                  <a:lnTo>
                    <a:pt x="160" y="597"/>
                  </a:lnTo>
                  <a:lnTo>
                    <a:pt x="160" y="592"/>
                  </a:lnTo>
                  <a:lnTo>
                    <a:pt x="160" y="140"/>
                  </a:lnTo>
                  <a:lnTo>
                    <a:pt x="158" y="134"/>
                  </a:lnTo>
                  <a:lnTo>
                    <a:pt x="156" y="129"/>
                  </a:lnTo>
                  <a:lnTo>
                    <a:pt x="153" y="127"/>
                  </a:lnTo>
                  <a:lnTo>
                    <a:pt x="147" y="123"/>
                  </a:lnTo>
                  <a:lnTo>
                    <a:pt x="142" y="123"/>
                  </a:lnTo>
                  <a:lnTo>
                    <a:pt x="138" y="125"/>
                  </a:lnTo>
                  <a:lnTo>
                    <a:pt x="132" y="127"/>
                  </a:lnTo>
                  <a:lnTo>
                    <a:pt x="129" y="131"/>
                  </a:lnTo>
                  <a:lnTo>
                    <a:pt x="59" y="252"/>
                  </a:lnTo>
                  <a:lnTo>
                    <a:pt x="55" y="258"/>
                  </a:lnTo>
                  <a:lnTo>
                    <a:pt x="50" y="260"/>
                  </a:lnTo>
                  <a:lnTo>
                    <a:pt x="44" y="260"/>
                  </a:lnTo>
                  <a:lnTo>
                    <a:pt x="38" y="258"/>
                  </a:lnTo>
                  <a:lnTo>
                    <a:pt x="35" y="254"/>
                  </a:lnTo>
                  <a:lnTo>
                    <a:pt x="33" y="250"/>
                  </a:lnTo>
                  <a:lnTo>
                    <a:pt x="31" y="243"/>
                  </a:lnTo>
                  <a:lnTo>
                    <a:pt x="33" y="238"/>
                  </a:lnTo>
                  <a:lnTo>
                    <a:pt x="142" y="51"/>
                  </a:lnTo>
                  <a:lnTo>
                    <a:pt x="147" y="44"/>
                  </a:lnTo>
                  <a:lnTo>
                    <a:pt x="153" y="40"/>
                  </a:lnTo>
                  <a:lnTo>
                    <a:pt x="158" y="37"/>
                  </a:lnTo>
                  <a:lnTo>
                    <a:pt x="166" y="33"/>
                  </a:lnTo>
                  <a:lnTo>
                    <a:pt x="223" y="123"/>
                  </a:lnTo>
                  <a:lnTo>
                    <a:pt x="226" y="127"/>
                  </a:lnTo>
                  <a:lnTo>
                    <a:pt x="230" y="129"/>
                  </a:lnTo>
                  <a:lnTo>
                    <a:pt x="236" y="131"/>
                  </a:lnTo>
                  <a:lnTo>
                    <a:pt x="241" y="129"/>
                  </a:lnTo>
                  <a:lnTo>
                    <a:pt x="245" y="127"/>
                  </a:lnTo>
                  <a:lnTo>
                    <a:pt x="249" y="123"/>
                  </a:lnTo>
                  <a:lnTo>
                    <a:pt x="306" y="33"/>
                  </a:lnTo>
                  <a:lnTo>
                    <a:pt x="313" y="37"/>
                  </a:lnTo>
                  <a:lnTo>
                    <a:pt x="319" y="40"/>
                  </a:lnTo>
                  <a:lnTo>
                    <a:pt x="324" y="44"/>
                  </a:lnTo>
                  <a:lnTo>
                    <a:pt x="330" y="51"/>
                  </a:lnTo>
                  <a:lnTo>
                    <a:pt x="437" y="238"/>
                  </a:lnTo>
                  <a:lnTo>
                    <a:pt x="439" y="243"/>
                  </a:lnTo>
                  <a:lnTo>
                    <a:pt x="439" y="250"/>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69" name="Freeform 8811"/>
            <p:cNvSpPr>
              <a:spLocks noEditPoints="1"/>
            </p:cNvSpPr>
            <p:nvPr/>
          </p:nvSpPr>
          <p:spPr bwMode="auto">
            <a:xfrm>
              <a:off x="9124980" y="3643514"/>
              <a:ext cx="70422" cy="69603"/>
            </a:xfrm>
            <a:custGeom>
              <a:avLst/>
              <a:gdLst>
                <a:gd name="T0" fmla="*/ 86 w 171"/>
                <a:gd name="T1" fmla="*/ 170 h 170"/>
                <a:gd name="T2" fmla="*/ 112 w 171"/>
                <a:gd name="T3" fmla="*/ 166 h 170"/>
                <a:gd name="T4" fmla="*/ 136 w 171"/>
                <a:gd name="T5" fmla="*/ 153 h 170"/>
                <a:gd name="T6" fmla="*/ 155 w 171"/>
                <a:gd name="T7" fmla="*/ 135 h 170"/>
                <a:gd name="T8" fmla="*/ 167 w 171"/>
                <a:gd name="T9" fmla="*/ 113 h 170"/>
                <a:gd name="T10" fmla="*/ 171 w 171"/>
                <a:gd name="T11" fmla="*/ 85 h 170"/>
                <a:gd name="T12" fmla="*/ 167 w 171"/>
                <a:gd name="T13" fmla="*/ 59 h 170"/>
                <a:gd name="T14" fmla="*/ 155 w 171"/>
                <a:gd name="T15" fmla="*/ 35 h 170"/>
                <a:gd name="T16" fmla="*/ 136 w 171"/>
                <a:gd name="T17" fmla="*/ 17 h 170"/>
                <a:gd name="T18" fmla="*/ 112 w 171"/>
                <a:gd name="T19" fmla="*/ 4 h 170"/>
                <a:gd name="T20" fmla="*/ 86 w 171"/>
                <a:gd name="T21" fmla="*/ 0 h 170"/>
                <a:gd name="T22" fmla="*/ 59 w 171"/>
                <a:gd name="T23" fmla="*/ 4 h 170"/>
                <a:gd name="T24" fmla="*/ 35 w 171"/>
                <a:gd name="T25" fmla="*/ 17 h 170"/>
                <a:gd name="T26" fmla="*/ 16 w 171"/>
                <a:gd name="T27" fmla="*/ 35 h 170"/>
                <a:gd name="T28" fmla="*/ 5 w 171"/>
                <a:gd name="T29" fmla="*/ 59 h 170"/>
                <a:gd name="T30" fmla="*/ 0 w 171"/>
                <a:gd name="T31" fmla="*/ 85 h 170"/>
                <a:gd name="T32" fmla="*/ 5 w 171"/>
                <a:gd name="T33" fmla="*/ 113 h 170"/>
                <a:gd name="T34" fmla="*/ 16 w 171"/>
                <a:gd name="T35" fmla="*/ 135 h 170"/>
                <a:gd name="T36" fmla="*/ 35 w 171"/>
                <a:gd name="T37" fmla="*/ 153 h 170"/>
                <a:gd name="T38" fmla="*/ 59 w 171"/>
                <a:gd name="T39" fmla="*/ 166 h 170"/>
                <a:gd name="T40" fmla="*/ 86 w 171"/>
                <a:gd name="T41" fmla="*/ 170 h 170"/>
                <a:gd name="T42" fmla="*/ 86 w 171"/>
                <a:gd name="T43" fmla="*/ 32 h 170"/>
                <a:gd name="T44" fmla="*/ 107 w 171"/>
                <a:gd name="T45" fmla="*/ 37 h 170"/>
                <a:gd name="T46" fmla="*/ 123 w 171"/>
                <a:gd name="T47" fmla="*/ 48 h 170"/>
                <a:gd name="T48" fmla="*/ 134 w 171"/>
                <a:gd name="T49" fmla="*/ 65 h 170"/>
                <a:gd name="T50" fmla="*/ 140 w 171"/>
                <a:gd name="T51" fmla="*/ 85 h 170"/>
                <a:gd name="T52" fmla="*/ 134 w 171"/>
                <a:gd name="T53" fmla="*/ 106 h 170"/>
                <a:gd name="T54" fmla="*/ 123 w 171"/>
                <a:gd name="T55" fmla="*/ 124 h 170"/>
                <a:gd name="T56" fmla="*/ 107 w 171"/>
                <a:gd name="T57" fmla="*/ 135 h 170"/>
                <a:gd name="T58" fmla="*/ 86 w 171"/>
                <a:gd name="T59" fmla="*/ 139 h 170"/>
                <a:gd name="T60" fmla="*/ 64 w 171"/>
                <a:gd name="T61" fmla="*/ 135 h 170"/>
                <a:gd name="T62" fmla="*/ 48 w 171"/>
                <a:gd name="T63" fmla="*/ 124 h 170"/>
                <a:gd name="T64" fmla="*/ 37 w 171"/>
                <a:gd name="T65" fmla="*/ 106 h 170"/>
                <a:gd name="T66" fmla="*/ 33 w 171"/>
                <a:gd name="T67" fmla="*/ 85 h 170"/>
                <a:gd name="T68" fmla="*/ 37 w 171"/>
                <a:gd name="T69" fmla="*/ 65 h 170"/>
                <a:gd name="T70" fmla="*/ 48 w 171"/>
                <a:gd name="T71" fmla="*/ 48 h 170"/>
                <a:gd name="T72" fmla="*/ 64 w 171"/>
                <a:gd name="T73" fmla="*/ 37 h 170"/>
                <a:gd name="T74" fmla="*/ 86 w 171"/>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70">
                  <a:moveTo>
                    <a:pt x="86" y="170"/>
                  </a:moveTo>
                  <a:lnTo>
                    <a:pt x="112" y="166"/>
                  </a:lnTo>
                  <a:lnTo>
                    <a:pt x="136" y="153"/>
                  </a:lnTo>
                  <a:lnTo>
                    <a:pt x="155" y="135"/>
                  </a:lnTo>
                  <a:lnTo>
                    <a:pt x="167" y="113"/>
                  </a:lnTo>
                  <a:lnTo>
                    <a:pt x="171" y="85"/>
                  </a:lnTo>
                  <a:lnTo>
                    <a:pt x="167" y="59"/>
                  </a:lnTo>
                  <a:lnTo>
                    <a:pt x="155" y="35"/>
                  </a:lnTo>
                  <a:lnTo>
                    <a:pt x="136" y="17"/>
                  </a:lnTo>
                  <a:lnTo>
                    <a:pt x="112" y="4"/>
                  </a:lnTo>
                  <a:lnTo>
                    <a:pt x="86" y="0"/>
                  </a:lnTo>
                  <a:lnTo>
                    <a:pt x="59" y="4"/>
                  </a:lnTo>
                  <a:lnTo>
                    <a:pt x="35" y="17"/>
                  </a:lnTo>
                  <a:lnTo>
                    <a:pt x="16" y="35"/>
                  </a:lnTo>
                  <a:lnTo>
                    <a:pt x="5" y="59"/>
                  </a:lnTo>
                  <a:lnTo>
                    <a:pt x="0" y="85"/>
                  </a:lnTo>
                  <a:lnTo>
                    <a:pt x="5" y="113"/>
                  </a:lnTo>
                  <a:lnTo>
                    <a:pt x="16" y="135"/>
                  </a:lnTo>
                  <a:lnTo>
                    <a:pt x="35" y="153"/>
                  </a:lnTo>
                  <a:lnTo>
                    <a:pt x="59" y="166"/>
                  </a:lnTo>
                  <a:lnTo>
                    <a:pt x="86" y="170"/>
                  </a:lnTo>
                  <a:close/>
                  <a:moveTo>
                    <a:pt x="86" y="32"/>
                  </a:moveTo>
                  <a:lnTo>
                    <a:pt x="107" y="37"/>
                  </a:lnTo>
                  <a:lnTo>
                    <a:pt x="123" y="48"/>
                  </a:lnTo>
                  <a:lnTo>
                    <a:pt x="134" y="65"/>
                  </a:lnTo>
                  <a:lnTo>
                    <a:pt x="140" y="85"/>
                  </a:lnTo>
                  <a:lnTo>
                    <a:pt x="134" y="106"/>
                  </a:lnTo>
                  <a:lnTo>
                    <a:pt x="123" y="124"/>
                  </a:lnTo>
                  <a:lnTo>
                    <a:pt x="107" y="135"/>
                  </a:lnTo>
                  <a:lnTo>
                    <a:pt x="86" y="139"/>
                  </a:lnTo>
                  <a:lnTo>
                    <a:pt x="64" y="135"/>
                  </a:lnTo>
                  <a:lnTo>
                    <a:pt x="48" y="124"/>
                  </a:lnTo>
                  <a:lnTo>
                    <a:pt x="37" y="106"/>
                  </a:lnTo>
                  <a:lnTo>
                    <a:pt x="33" y="85"/>
                  </a:lnTo>
                  <a:lnTo>
                    <a:pt x="37" y="65"/>
                  </a:lnTo>
                  <a:lnTo>
                    <a:pt x="48" y="48"/>
                  </a:lnTo>
                  <a:lnTo>
                    <a:pt x="64" y="37"/>
                  </a:lnTo>
                  <a:lnTo>
                    <a:pt x="86"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70" name="Freeform 8812"/>
            <p:cNvSpPr>
              <a:spLocks/>
            </p:cNvSpPr>
            <p:nvPr/>
          </p:nvSpPr>
          <p:spPr bwMode="auto">
            <a:xfrm>
              <a:off x="9093864" y="3709842"/>
              <a:ext cx="162135" cy="261218"/>
            </a:xfrm>
            <a:custGeom>
              <a:avLst/>
              <a:gdLst>
                <a:gd name="T0" fmla="*/ 247 w 397"/>
                <a:gd name="T1" fmla="*/ 5 h 638"/>
                <a:gd name="T2" fmla="*/ 214 w 397"/>
                <a:gd name="T3" fmla="*/ 3 h 638"/>
                <a:gd name="T4" fmla="*/ 114 w 397"/>
                <a:gd name="T5" fmla="*/ 7 h 638"/>
                <a:gd name="T6" fmla="*/ 100 w 397"/>
                <a:gd name="T7" fmla="*/ 0 h 638"/>
                <a:gd name="T8" fmla="*/ 41 w 397"/>
                <a:gd name="T9" fmla="*/ 35 h 638"/>
                <a:gd name="T10" fmla="*/ 0 w 397"/>
                <a:gd name="T11" fmla="*/ 110 h 638"/>
                <a:gd name="T12" fmla="*/ 8 w 397"/>
                <a:gd name="T13" fmla="*/ 123 h 638"/>
                <a:gd name="T14" fmla="*/ 22 w 397"/>
                <a:gd name="T15" fmla="*/ 123 h 638"/>
                <a:gd name="T16" fmla="*/ 68 w 397"/>
                <a:gd name="T17" fmla="*/ 51 h 638"/>
                <a:gd name="T18" fmla="*/ 85 w 397"/>
                <a:gd name="T19" fmla="*/ 37 h 638"/>
                <a:gd name="T20" fmla="*/ 151 w 397"/>
                <a:gd name="T21" fmla="*/ 127 h 638"/>
                <a:gd name="T22" fmla="*/ 168 w 397"/>
                <a:gd name="T23" fmla="*/ 129 h 638"/>
                <a:gd name="T24" fmla="*/ 231 w 397"/>
                <a:gd name="T25" fmla="*/ 33 h 638"/>
                <a:gd name="T26" fmla="*/ 251 w 397"/>
                <a:gd name="T27" fmla="*/ 44 h 638"/>
                <a:gd name="T28" fmla="*/ 365 w 397"/>
                <a:gd name="T29" fmla="*/ 243 h 638"/>
                <a:gd name="T30" fmla="*/ 358 w 397"/>
                <a:gd name="T31" fmla="*/ 258 h 638"/>
                <a:gd name="T32" fmla="*/ 341 w 397"/>
                <a:gd name="T33" fmla="*/ 258 h 638"/>
                <a:gd name="T34" fmla="*/ 264 w 397"/>
                <a:gd name="T35" fmla="*/ 127 h 638"/>
                <a:gd name="T36" fmla="*/ 249 w 397"/>
                <a:gd name="T37" fmla="*/ 123 h 638"/>
                <a:gd name="T38" fmla="*/ 238 w 397"/>
                <a:gd name="T39" fmla="*/ 134 h 638"/>
                <a:gd name="T40" fmla="*/ 236 w 397"/>
                <a:gd name="T41" fmla="*/ 597 h 638"/>
                <a:gd name="T42" fmla="*/ 223 w 397"/>
                <a:gd name="T43" fmla="*/ 606 h 638"/>
                <a:gd name="T44" fmla="*/ 210 w 397"/>
                <a:gd name="T45" fmla="*/ 597 h 638"/>
                <a:gd name="T46" fmla="*/ 186 w 397"/>
                <a:gd name="T47" fmla="*/ 326 h 638"/>
                <a:gd name="T48" fmla="*/ 181 w 397"/>
                <a:gd name="T49" fmla="*/ 311 h 638"/>
                <a:gd name="T50" fmla="*/ 162 w 397"/>
                <a:gd name="T51" fmla="*/ 304 h 638"/>
                <a:gd name="T52" fmla="*/ 144 w 397"/>
                <a:gd name="T53" fmla="*/ 311 h 638"/>
                <a:gd name="T54" fmla="*/ 114 w 397"/>
                <a:gd name="T55" fmla="*/ 593 h 638"/>
                <a:gd name="T56" fmla="*/ 105 w 397"/>
                <a:gd name="T57" fmla="*/ 604 h 638"/>
                <a:gd name="T58" fmla="*/ 90 w 397"/>
                <a:gd name="T59" fmla="*/ 601 h 638"/>
                <a:gd name="T60" fmla="*/ 85 w 397"/>
                <a:gd name="T61" fmla="*/ 140 h 638"/>
                <a:gd name="T62" fmla="*/ 76 w 397"/>
                <a:gd name="T63" fmla="*/ 125 h 638"/>
                <a:gd name="T64" fmla="*/ 59 w 397"/>
                <a:gd name="T65" fmla="*/ 129 h 638"/>
                <a:gd name="T66" fmla="*/ 54 w 397"/>
                <a:gd name="T67" fmla="*/ 592 h 638"/>
                <a:gd name="T68" fmla="*/ 81 w 397"/>
                <a:gd name="T69" fmla="*/ 634 h 638"/>
                <a:gd name="T70" fmla="*/ 131 w 397"/>
                <a:gd name="T71" fmla="*/ 627 h 638"/>
                <a:gd name="T72" fmla="*/ 162 w 397"/>
                <a:gd name="T73" fmla="*/ 424 h 638"/>
                <a:gd name="T74" fmla="*/ 192 w 397"/>
                <a:gd name="T75" fmla="*/ 627 h 638"/>
                <a:gd name="T76" fmla="*/ 242 w 397"/>
                <a:gd name="T77" fmla="*/ 634 h 638"/>
                <a:gd name="T78" fmla="*/ 269 w 397"/>
                <a:gd name="T79" fmla="*/ 592 h 638"/>
                <a:gd name="T80" fmla="*/ 315 w 397"/>
                <a:gd name="T81" fmla="*/ 276 h 638"/>
                <a:gd name="T82" fmla="*/ 339 w 397"/>
                <a:gd name="T83" fmla="*/ 291 h 638"/>
                <a:gd name="T84" fmla="*/ 382 w 397"/>
                <a:gd name="T85" fmla="*/ 280 h 638"/>
                <a:gd name="T86" fmla="*/ 397 w 397"/>
                <a:gd name="T87" fmla="*/ 258 h 638"/>
                <a:gd name="T88" fmla="*/ 284 w 397"/>
                <a:gd name="T89" fmla="*/ 3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638">
                  <a:moveTo>
                    <a:pt x="284" y="35"/>
                  </a:moveTo>
                  <a:lnTo>
                    <a:pt x="267" y="16"/>
                  </a:lnTo>
                  <a:lnTo>
                    <a:pt x="247" y="5"/>
                  </a:lnTo>
                  <a:lnTo>
                    <a:pt x="223" y="0"/>
                  </a:lnTo>
                  <a:lnTo>
                    <a:pt x="218" y="2"/>
                  </a:lnTo>
                  <a:lnTo>
                    <a:pt x="214" y="3"/>
                  </a:lnTo>
                  <a:lnTo>
                    <a:pt x="210" y="7"/>
                  </a:lnTo>
                  <a:lnTo>
                    <a:pt x="162" y="85"/>
                  </a:lnTo>
                  <a:lnTo>
                    <a:pt x="114" y="7"/>
                  </a:lnTo>
                  <a:lnTo>
                    <a:pt x="111" y="3"/>
                  </a:lnTo>
                  <a:lnTo>
                    <a:pt x="105" y="2"/>
                  </a:lnTo>
                  <a:lnTo>
                    <a:pt x="100" y="0"/>
                  </a:lnTo>
                  <a:lnTo>
                    <a:pt x="76" y="5"/>
                  </a:lnTo>
                  <a:lnTo>
                    <a:pt x="55" y="16"/>
                  </a:lnTo>
                  <a:lnTo>
                    <a:pt x="41" y="35"/>
                  </a:lnTo>
                  <a:lnTo>
                    <a:pt x="2" y="101"/>
                  </a:lnTo>
                  <a:lnTo>
                    <a:pt x="0" y="105"/>
                  </a:lnTo>
                  <a:lnTo>
                    <a:pt x="0" y="110"/>
                  </a:lnTo>
                  <a:lnTo>
                    <a:pt x="2" y="116"/>
                  </a:lnTo>
                  <a:lnTo>
                    <a:pt x="4" y="120"/>
                  </a:lnTo>
                  <a:lnTo>
                    <a:pt x="8" y="123"/>
                  </a:lnTo>
                  <a:lnTo>
                    <a:pt x="13" y="125"/>
                  </a:lnTo>
                  <a:lnTo>
                    <a:pt x="19" y="125"/>
                  </a:lnTo>
                  <a:lnTo>
                    <a:pt x="22" y="123"/>
                  </a:lnTo>
                  <a:lnTo>
                    <a:pt x="28" y="121"/>
                  </a:lnTo>
                  <a:lnTo>
                    <a:pt x="30" y="116"/>
                  </a:lnTo>
                  <a:lnTo>
                    <a:pt x="68" y="51"/>
                  </a:lnTo>
                  <a:lnTo>
                    <a:pt x="72" y="44"/>
                  </a:lnTo>
                  <a:lnTo>
                    <a:pt x="78" y="40"/>
                  </a:lnTo>
                  <a:lnTo>
                    <a:pt x="85" y="37"/>
                  </a:lnTo>
                  <a:lnTo>
                    <a:pt x="92" y="33"/>
                  </a:lnTo>
                  <a:lnTo>
                    <a:pt x="148" y="123"/>
                  </a:lnTo>
                  <a:lnTo>
                    <a:pt x="151" y="127"/>
                  </a:lnTo>
                  <a:lnTo>
                    <a:pt x="157" y="129"/>
                  </a:lnTo>
                  <a:lnTo>
                    <a:pt x="162" y="129"/>
                  </a:lnTo>
                  <a:lnTo>
                    <a:pt x="168" y="129"/>
                  </a:lnTo>
                  <a:lnTo>
                    <a:pt x="172" y="127"/>
                  </a:lnTo>
                  <a:lnTo>
                    <a:pt x="175" y="123"/>
                  </a:lnTo>
                  <a:lnTo>
                    <a:pt x="231" y="33"/>
                  </a:lnTo>
                  <a:lnTo>
                    <a:pt x="238" y="37"/>
                  </a:lnTo>
                  <a:lnTo>
                    <a:pt x="245" y="40"/>
                  </a:lnTo>
                  <a:lnTo>
                    <a:pt x="251" y="44"/>
                  </a:lnTo>
                  <a:lnTo>
                    <a:pt x="256" y="51"/>
                  </a:lnTo>
                  <a:lnTo>
                    <a:pt x="363" y="238"/>
                  </a:lnTo>
                  <a:lnTo>
                    <a:pt x="365" y="243"/>
                  </a:lnTo>
                  <a:lnTo>
                    <a:pt x="365" y="250"/>
                  </a:lnTo>
                  <a:lnTo>
                    <a:pt x="363" y="254"/>
                  </a:lnTo>
                  <a:lnTo>
                    <a:pt x="358" y="258"/>
                  </a:lnTo>
                  <a:lnTo>
                    <a:pt x="352" y="260"/>
                  </a:lnTo>
                  <a:lnTo>
                    <a:pt x="347" y="260"/>
                  </a:lnTo>
                  <a:lnTo>
                    <a:pt x="341" y="258"/>
                  </a:lnTo>
                  <a:lnTo>
                    <a:pt x="338" y="252"/>
                  </a:lnTo>
                  <a:lnTo>
                    <a:pt x="267" y="131"/>
                  </a:lnTo>
                  <a:lnTo>
                    <a:pt x="264" y="127"/>
                  </a:lnTo>
                  <a:lnTo>
                    <a:pt x="260" y="125"/>
                  </a:lnTo>
                  <a:lnTo>
                    <a:pt x="255" y="123"/>
                  </a:lnTo>
                  <a:lnTo>
                    <a:pt x="249" y="123"/>
                  </a:lnTo>
                  <a:lnTo>
                    <a:pt x="245" y="127"/>
                  </a:lnTo>
                  <a:lnTo>
                    <a:pt x="242" y="129"/>
                  </a:lnTo>
                  <a:lnTo>
                    <a:pt x="238" y="134"/>
                  </a:lnTo>
                  <a:lnTo>
                    <a:pt x="238" y="140"/>
                  </a:lnTo>
                  <a:lnTo>
                    <a:pt x="238" y="592"/>
                  </a:lnTo>
                  <a:lnTo>
                    <a:pt x="236" y="597"/>
                  </a:lnTo>
                  <a:lnTo>
                    <a:pt x="234" y="601"/>
                  </a:lnTo>
                  <a:lnTo>
                    <a:pt x="229" y="604"/>
                  </a:lnTo>
                  <a:lnTo>
                    <a:pt x="223" y="606"/>
                  </a:lnTo>
                  <a:lnTo>
                    <a:pt x="218" y="604"/>
                  </a:lnTo>
                  <a:lnTo>
                    <a:pt x="214" y="603"/>
                  </a:lnTo>
                  <a:lnTo>
                    <a:pt x="210" y="597"/>
                  </a:lnTo>
                  <a:lnTo>
                    <a:pt x="208" y="593"/>
                  </a:lnTo>
                  <a:lnTo>
                    <a:pt x="186" y="326"/>
                  </a:lnTo>
                  <a:lnTo>
                    <a:pt x="186" y="326"/>
                  </a:lnTo>
                  <a:lnTo>
                    <a:pt x="185" y="324"/>
                  </a:lnTo>
                  <a:lnTo>
                    <a:pt x="185" y="317"/>
                  </a:lnTo>
                  <a:lnTo>
                    <a:pt x="181" y="311"/>
                  </a:lnTo>
                  <a:lnTo>
                    <a:pt x="175" y="308"/>
                  </a:lnTo>
                  <a:lnTo>
                    <a:pt x="168" y="304"/>
                  </a:lnTo>
                  <a:lnTo>
                    <a:pt x="162" y="304"/>
                  </a:lnTo>
                  <a:lnTo>
                    <a:pt x="155" y="304"/>
                  </a:lnTo>
                  <a:lnTo>
                    <a:pt x="148" y="308"/>
                  </a:lnTo>
                  <a:lnTo>
                    <a:pt x="144" y="311"/>
                  </a:lnTo>
                  <a:lnTo>
                    <a:pt x="140" y="319"/>
                  </a:lnTo>
                  <a:lnTo>
                    <a:pt x="138" y="326"/>
                  </a:lnTo>
                  <a:lnTo>
                    <a:pt x="114" y="593"/>
                  </a:lnTo>
                  <a:lnTo>
                    <a:pt x="113" y="597"/>
                  </a:lnTo>
                  <a:lnTo>
                    <a:pt x="111" y="603"/>
                  </a:lnTo>
                  <a:lnTo>
                    <a:pt x="105" y="604"/>
                  </a:lnTo>
                  <a:lnTo>
                    <a:pt x="100" y="606"/>
                  </a:lnTo>
                  <a:lnTo>
                    <a:pt x="94" y="604"/>
                  </a:lnTo>
                  <a:lnTo>
                    <a:pt x="90" y="601"/>
                  </a:lnTo>
                  <a:lnTo>
                    <a:pt x="87" y="597"/>
                  </a:lnTo>
                  <a:lnTo>
                    <a:pt x="85" y="592"/>
                  </a:lnTo>
                  <a:lnTo>
                    <a:pt x="85" y="140"/>
                  </a:lnTo>
                  <a:lnTo>
                    <a:pt x="85" y="132"/>
                  </a:lnTo>
                  <a:lnTo>
                    <a:pt x="81" y="129"/>
                  </a:lnTo>
                  <a:lnTo>
                    <a:pt x="76" y="125"/>
                  </a:lnTo>
                  <a:lnTo>
                    <a:pt x="70" y="123"/>
                  </a:lnTo>
                  <a:lnTo>
                    <a:pt x="63" y="125"/>
                  </a:lnTo>
                  <a:lnTo>
                    <a:pt x="59" y="129"/>
                  </a:lnTo>
                  <a:lnTo>
                    <a:pt x="55" y="132"/>
                  </a:lnTo>
                  <a:lnTo>
                    <a:pt x="54" y="140"/>
                  </a:lnTo>
                  <a:lnTo>
                    <a:pt x="54" y="592"/>
                  </a:lnTo>
                  <a:lnTo>
                    <a:pt x="57" y="610"/>
                  </a:lnTo>
                  <a:lnTo>
                    <a:pt x="67" y="625"/>
                  </a:lnTo>
                  <a:lnTo>
                    <a:pt x="81" y="634"/>
                  </a:lnTo>
                  <a:lnTo>
                    <a:pt x="100" y="638"/>
                  </a:lnTo>
                  <a:lnTo>
                    <a:pt x="118" y="634"/>
                  </a:lnTo>
                  <a:lnTo>
                    <a:pt x="131" y="627"/>
                  </a:lnTo>
                  <a:lnTo>
                    <a:pt x="142" y="612"/>
                  </a:lnTo>
                  <a:lnTo>
                    <a:pt x="148" y="595"/>
                  </a:lnTo>
                  <a:lnTo>
                    <a:pt x="162" y="424"/>
                  </a:lnTo>
                  <a:lnTo>
                    <a:pt x="177" y="595"/>
                  </a:lnTo>
                  <a:lnTo>
                    <a:pt x="181" y="612"/>
                  </a:lnTo>
                  <a:lnTo>
                    <a:pt x="192" y="627"/>
                  </a:lnTo>
                  <a:lnTo>
                    <a:pt x="207" y="634"/>
                  </a:lnTo>
                  <a:lnTo>
                    <a:pt x="223" y="638"/>
                  </a:lnTo>
                  <a:lnTo>
                    <a:pt x="242" y="634"/>
                  </a:lnTo>
                  <a:lnTo>
                    <a:pt x="256" y="625"/>
                  </a:lnTo>
                  <a:lnTo>
                    <a:pt x="266" y="610"/>
                  </a:lnTo>
                  <a:lnTo>
                    <a:pt x="269" y="592"/>
                  </a:lnTo>
                  <a:lnTo>
                    <a:pt x="269" y="199"/>
                  </a:lnTo>
                  <a:lnTo>
                    <a:pt x="310" y="269"/>
                  </a:lnTo>
                  <a:lnTo>
                    <a:pt x="315" y="276"/>
                  </a:lnTo>
                  <a:lnTo>
                    <a:pt x="323" y="284"/>
                  </a:lnTo>
                  <a:lnTo>
                    <a:pt x="330" y="287"/>
                  </a:lnTo>
                  <a:lnTo>
                    <a:pt x="339" y="291"/>
                  </a:lnTo>
                  <a:lnTo>
                    <a:pt x="358" y="293"/>
                  </a:lnTo>
                  <a:lnTo>
                    <a:pt x="374" y="285"/>
                  </a:lnTo>
                  <a:lnTo>
                    <a:pt x="382" y="280"/>
                  </a:lnTo>
                  <a:lnTo>
                    <a:pt x="387" y="274"/>
                  </a:lnTo>
                  <a:lnTo>
                    <a:pt x="393" y="267"/>
                  </a:lnTo>
                  <a:lnTo>
                    <a:pt x="397" y="258"/>
                  </a:lnTo>
                  <a:lnTo>
                    <a:pt x="397" y="239"/>
                  </a:lnTo>
                  <a:lnTo>
                    <a:pt x="391" y="223"/>
                  </a:lnTo>
                  <a:lnTo>
                    <a:pt x="284" y="35"/>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71" name="Freeform 8813"/>
            <p:cNvSpPr>
              <a:spLocks noEditPoints="1"/>
            </p:cNvSpPr>
            <p:nvPr/>
          </p:nvSpPr>
          <p:spPr bwMode="auto">
            <a:xfrm>
              <a:off x="9271557" y="3643514"/>
              <a:ext cx="69603" cy="69603"/>
            </a:xfrm>
            <a:custGeom>
              <a:avLst/>
              <a:gdLst>
                <a:gd name="T0" fmla="*/ 85 w 172"/>
                <a:gd name="T1" fmla="*/ 170 h 170"/>
                <a:gd name="T2" fmla="*/ 113 w 172"/>
                <a:gd name="T3" fmla="*/ 166 h 170"/>
                <a:gd name="T4" fmla="*/ 137 w 172"/>
                <a:gd name="T5" fmla="*/ 153 h 170"/>
                <a:gd name="T6" fmla="*/ 155 w 172"/>
                <a:gd name="T7" fmla="*/ 135 h 170"/>
                <a:gd name="T8" fmla="*/ 166 w 172"/>
                <a:gd name="T9" fmla="*/ 113 h 170"/>
                <a:gd name="T10" fmla="*/ 172 w 172"/>
                <a:gd name="T11" fmla="*/ 85 h 170"/>
                <a:gd name="T12" fmla="*/ 166 w 172"/>
                <a:gd name="T13" fmla="*/ 59 h 170"/>
                <a:gd name="T14" fmla="*/ 155 w 172"/>
                <a:gd name="T15" fmla="*/ 35 h 170"/>
                <a:gd name="T16" fmla="*/ 137 w 172"/>
                <a:gd name="T17" fmla="*/ 17 h 170"/>
                <a:gd name="T18" fmla="*/ 113 w 172"/>
                <a:gd name="T19" fmla="*/ 4 h 170"/>
                <a:gd name="T20" fmla="*/ 85 w 172"/>
                <a:gd name="T21" fmla="*/ 0 h 170"/>
                <a:gd name="T22" fmla="*/ 59 w 172"/>
                <a:gd name="T23" fmla="*/ 4 h 170"/>
                <a:gd name="T24" fmla="*/ 35 w 172"/>
                <a:gd name="T25" fmla="*/ 17 h 170"/>
                <a:gd name="T26" fmla="*/ 17 w 172"/>
                <a:gd name="T27" fmla="*/ 35 h 170"/>
                <a:gd name="T28" fmla="*/ 6 w 172"/>
                <a:gd name="T29" fmla="*/ 59 h 170"/>
                <a:gd name="T30" fmla="*/ 0 w 172"/>
                <a:gd name="T31" fmla="*/ 85 h 170"/>
                <a:gd name="T32" fmla="*/ 6 w 172"/>
                <a:gd name="T33" fmla="*/ 113 h 170"/>
                <a:gd name="T34" fmla="*/ 17 w 172"/>
                <a:gd name="T35" fmla="*/ 135 h 170"/>
                <a:gd name="T36" fmla="*/ 35 w 172"/>
                <a:gd name="T37" fmla="*/ 153 h 170"/>
                <a:gd name="T38" fmla="*/ 59 w 172"/>
                <a:gd name="T39" fmla="*/ 166 h 170"/>
                <a:gd name="T40" fmla="*/ 85 w 172"/>
                <a:gd name="T41" fmla="*/ 170 h 170"/>
                <a:gd name="T42" fmla="*/ 85 w 172"/>
                <a:gd name="T43" fmla="*/ 32 h 170"/>
                <a:gd name="T44" fmla="*/ 107 w 172"/>
                <a:gd name="T45" fmla="*/ 37 h 170"/>
                <a:gd name="T46" fmla="*/ 124 w 172"/>
                <a:gd name="T47" fmla="*/ 48 h 170"/>
                <a:gd name="T48" fmla="*/ 135 w 172"/>
                <a:gd name="T49" fmla="*/ 65 h 170"/>
                <a:gd name="T50" fmla="*/ 139 w 172"/>
                <a:gd name="T51" fmla="*/ 85 h 170"/>
                <a:gd name="T52" fmla="*/ 135 w 172"/>
                <a:gd name="T53" fmla="*/ 106 h 170"/>
                <a:gd name="T54" fmla="*/ 124 w 172"/>
                <a:gd name="T55" fmla="*/ 124 h 170"/>
                <a:gd name="T56" fmla="*/ 107 w 172"/>
                <a:gd name="T57" fmla="*/ 135 h 170"/>
                <a:gd name="T58" fmla="*/ 85 w 172"/>
                <a:gd name="T59" fmla="*/ 139 h 170"/>
                <a:gd name="T60" fmla="*/ 65 w 172"/>
                <a:gd name="T61" fmla="*/ 135 h 170"/>
                <a:gd name="T62" fmla="*/ 48 w 172"/>
                <a:gd name="T63" fmla="*/ 124 h 170"/>
                <a:gd name="T64" fmla="*/ 37 w 172"/>
                <a:gd name="T65" fmla="*/ 106 h 170"/>
                <a:gd name="T66" fmla="*/ 34 w 172"/>
                <a:gd name="T67" fmla="*/ 85 h 170"/>
                <a:gd name="T68" fmla="*/ 37 w 172"/>
                <a:gd name="T69" fmla="*/ 65 h 170"/>
                <a:gd name="T70" fmla="*/ 48 w 172"/>
                <a:gd name="T71" fmla="*/ 48 h 170"/>
                <a:gd name="T72" fmla="*/ 65 w 172"/>
                <a:gd name="T73" fmla="*/ 37 h 170"/>
                <a:gd name="T74" fmla="*/ 85 w 172"/>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0">
                  <a:moveTo>
                    <a:pt x="85" y="170"/>
                  </a:moveTo>
                  <a:lnTo>
                    <a:pt x="113" y="166"/>
                  </a:lnTo>
                  <a:lnTo>
                    <a:pt x="137" y="153"/>
                  </a:lnTo>
                  <a:lnTo>
                    <a:pt x="155" y="135"/>
                  </a:lnTo>
                  <a:lnTo>
                    <a:pt x="166" y="113"/>
                  </a:lnTo>
                  <a:lnTo>
                    <a:pt x="172" y="85"/>
                  </a:lnTo>
                  <a:lnTo>
                    <a:pt x="166" y="59"/>
                  </a:lnTo>
                  <a:lnTo>
                    <a:pt x="155" y="35"/>
                  </a:lnTo>
                  <a:lnTo>
                    <a:pt x="137" y="17"/>
                  </a:lnTo>
                  <a:lnTo>
                    <a:pt x="113" y="4"/>
                  </a:lnTo>
                  <a:lnTo>
                    <a:pt x="85" y="0"/>
                  </a:lnTo>
                  <a:lnTo>
                    <a:pt x="59" y="4"/>
                  </a:lnTo>
                  <a:lnTo>
                    <a:pt x="35" y="17"/>
                  </a:lnTo>
                  <a:lnTo>
                    <a:pt x="17" y="35"/>
                  </a:lnTo>
                  <a:lnTo>
                    <a:pt x="6" y="59"/>
                  </a:lnTo>
                  <a:lnTo>
                    <a:pt x="0" y="85"/>
                  </a:lnTo>
                  <a:lnTo>
                    <a:pt x="6" y="113"/>
                  </a:lnTo>
                  <a:lnTo>
                    <a:pt x="17" y="135"/>
                  </a:lnTo>
                  <a:lnTo>
                    <a:pt x="35" y="153"/>
                  </a:lnTo>
                  <a:lnTo>
                    <a:pt x="59" y="166"/>
                  </a:lnTo>
                  <a:lnTo>
                    <a:pt x="85" y="170"/>
                  </a:lnTo>
                  <a:close/>
                  <a:moveTo>
                    <a:pt x="85" y="32"/>
                  </a:moveTo>
                  <a:lnTo>
                    <a:pt x="107" y="37"/>
                  </a:lnTo>
                  <a:lnTo>
                    <a:pt x="124" y="48"/>
                  </a:lnTo>
                  <a:lnTo>
                    <a:pt x="135" y="65"/>
                  </a:lnTo>
                  <a:lnTo>
                    <a:pt x="139" y="85"/>
                  </a:lnTo>
                  <a:lnTo>
                    <a:pt x="135" y="106"/>
                  </a:lnTo>
                  <a:lnTo>
                    <a:pt x="124" y="124"/>
                  </a:lnTo>
                  <a:lnTo>
                    <a:pt x="107" y="135"/>
                  </a:lnTo>
                  <a:lnTo>
                    <a:pt x="85" y="139"/>
                  </a:lnTo>
                  <a:lnTo>
                    <a:pt x="65" y="135"/>
                  </a:lnTo>
                  <a:lnTo>
                    <a:pt x="48" y="124"/>
                  </a:lnTo>
                  <a:lnTo>
                    <a:pt x="37" y="106"/>
                  </a:lnTo>
                  <a:lnTo>
                    <a:pt x="34" y="85"/>
                  </a:lnTo>
                  <a:lnTo>
                    <a:pt x="37" y="65"/>
                  </a:lnTo>
                  <a:lnTo>
                    <a:pt x="48" y="48"/>
                  </a:lnTo>
                  <a:lnTo>
                    <a:pt x="65"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72" name="Freeform 8814"/>
            <p:cNvSpPr>
              <a:spLocks/>
            </p:cNvSpPr>
            <p:nvPr/>
          </p:nvSpPr>
          <p:spPr bwMode="auto">
            <a:xfrm>
              <a:off x="9240440" y="3709842"/>
              <a:ext cx="162135" cy="261218"/>
            </a:xfrm>
            <a:custGeom>
              <a:avLst/>
              <a:gdLst>
                <a:gd name="T0" fmla="*/ 267 w 396"/>
                <a:gd name="T1" fmla="*/ 16 h 638"/>
                <a:gd name="T2" fmla="*/ 217 w 396"/>
                <a:gd name="T3" fmla="*/ 2 h 638"/>
                <a:gd name="T4" fmla="*/ 160 w 396"/>
                <a:gd name="T5" fmla="*/ 85 h 638"/>
                <a:gd name="T6" fmla="*/ 105 w 396"/>
                <a:gd name="T7" fmla="*/ 2 h 638"/>
                <a:gd name="T8" fmla="*/ 55 w 396"/>
                <a:gd name="T9" fmla="*/ 16 h 638"/>
                <a:gd name="T10" fmla="*/ 0 w 396"/>
                <a:gd name="T11" fmla="*/ 105 h 638"/>
                <a:gd name="T12" fmla="*/ 3 w 396"/>
                <a:gd name="T13" fmla="*/ 120 h 638"/>
                <a:gd name="T14" fmla="*/ 16 w 396"/>
                <a:gd name="T15" fmla="*/ 125 h 638"/>
                <a:gd name="T16" fmla="*/ 29 w 396"/>
                <a:gd name="T17" fmla="*/ 116 h 638"/>
                <a:gd name="T18" fmla="*/ 77 w 396"/>
                <a:gd name="T19" fmla="*/ 40 h 638"/>
                <a:gd name="T20" fmla="*/ 147 w 396"/>
                <a:gd name="T21" fmla="*/ 123 h 638"/>
                <a:gd name="T22" fmla="*/ 160 w 396"/>
                <a:gd name="T23" fmla="*/ 129 h 638"/>
                <a:gd name="T24" fmla="*/ 175 w 396"/>
                <a:gd name="T25" fmla="*/ 123 h 638"/>
                <a:gd name="T26" fmla="*/ 245 w 396"/>
                <a:gd name="T27" fmla="*/ 40 h 638"/>
                <a:gd name="T28" fmla="*/ 363 w 396"/>
                <a:gd name="T29" fmla="*/ 238 h 638"/>
                <a:gd name="T30" fmla="*/ 361 w 396"/>
                <a:gd name="T31" fmla="*/ 254 h 638"/>
                <a:gd name="T32" fmla="*/ 346 w 396"/>
                <a:gd name="T33" fmla="*/ 260 h 638"/>
                <a:gd name="T34" fmla="*/ 267 w 396"/>
                <a:gd name="T35" fmla="*/ 131 h 638"/>
                <a:gd name="T36" fmla="*/ 254 w 396"/>
                <a:gd name="T37" fmla="*/ 123 h 638"/>
                <a:gd name="T38" fmla="*/ 241 w 396"/>
                <a:gd name="T39" fmla="*/ 129 h 638"/>
                <a:gd name="T40" fmla="*/ 238 w 396"/>
                <a:gd name="T41" fmla="*/ 592 h 638"/>
                <a:gd name="T42" fmla="*/ 228 w 396"/>
                <a:gd name="T43" fmla="*/ 604 h 638"/>
                <a:gd name="T44" fmla="*/ 212 w 396"/>
                <a:gd name="T45" fmla="*/ 603 h 638"/>
                <a:gd name="T46" fmla="*/ 184 w 396"/>
                <a:gd name="T47" fmla="*/ 326 h 638"/>
                <a:gd name="T48" fmla="*/ 182 w 396"/>
                <a:gd name="T49" fmla="*/ 317 h 638"/>
                <a:gd name="T50" fmla="*/ 168 w 396"/>
                <a:gd name="T51" fmla="*/ 304 h 638"/>
                <a:gd name="T52" fmla="*/ 147 w 396"/>
                <a:gd name="T53" fmla="*/ 308 h 638"/>
                <a:gd name="T54" fmla="*/ 138 w 396"/>
                <a:gd name="T55" fmla="*/ 326 h 638"/>
                <a:gd name="T56" fmla="*/ 109 w 396"/>
                <a:gd name="T57" fmla="*/ 603 h 638"/>
                <a:gd name="T58" fmla="*/ 94 w 396"/>
                <a:gd name="T59" fmla="*/ 604 h 638"/>
                <a:gd name="T60" fmla="*/ 85 w 396"/>
                <a:gd name="T61" fmla="*/ 592 h 638"/>
                <a:gd name="T62" fmla="*/ 81 w 396"/>
                <a:gd name="T63" fmla="*/ 129 h 638"/>
                <a:gd name="T64" fmla="*/ 62 w 396"/>
                <a:gd name="T65" fmla="*/ 125 h 638"/>
                <a:gd name="T66" fmla="*/ 53 w 396"/>
                <a:gd name="T67" fmla="*/ 140 h 638"/>
                <a:gd name="T68" fmla="*/ 66 w 396"/>
                <a:gd name="T69" fmla="*/ 625 h 638"/>
                <a:gd name="T70" fmla="*/ 116 w 396"/>
                <a:gd name="T71" fmla="*/ 634 h 638"/>
                <a:gd name="T72" fmla="*/ 145 w 396"/>
                <a:gd name="T73" fmla="*/ 595 h 638"/>
                <a:gd name="T74" fmla="*/ 180 w 396"/>
                <a:gd name="T75" fmla="*/ 612 h 638"/>
                <a:gd name="T76" fmla="*/ 223 w 396"/>
                <a:gd name="T77" fmla="*/ 638 h 638"/>
                <a:gd name="T78" fmla="*/ 265 w 396"/>
                <a:gd name="T79" fmla="*/ 610 h 638"/>
                <a:gd name="T80" fmla="*/ 310 w 396"/>
                <a:gd name="T81" fmla="*/ 269 h 638"/>
                <a:gd name="T82" fmla="*/ 330 w 396"/>
                <a:gd name="T83" fmla="*/ 287 h 638"/>
                <a:gd name="T84" fmla="*/ 374 w 396"/>
                <a:gd name="T85" fmla="*/ 285 h 638"/>
                <a:gd name="T86" fmla="*/ 392 w 396"/>
                <a:gd name="T87" fmla="*/ 267 h 638"/>
                <a:gd name="T88" fmla="*/ 391 w 396"/>
                <a:gd name="T89" fmla="*/ 22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638">
                  <a:moveTo>
                    <a:pt x="391" y="223"/>
                  </a:moveTo>
                  <a:lnTo>
                    <a:pt x="282" y="35"/>
                  </a:lnTo>
                  <a:lnTo>
                    <a:pt x="267" y="16"/>
                  </a:lnTo>
                  <a:lnTo>
                    <a:pt x="247" y="5"/>
                  </a:lnTo>
                  <a:lnTo>
                    <a:pt x="223" y="0"/>
                  </a:lnTo>
                  <a:lnTo>
                    <a:pt x="217" y="2"/>
                  </a:lnTo>
                  <a:lnTo>
                    <a:pt x="212" y="3"/>
                  </a:lnTo>
                  <a:lnTo>
                    <a:pt x="208" y="7"/>
                  </a:lnTo>
                  <a:lnTo>
                    <a:pt x="160" y="85"/>
                  </a:lnTo>
                  <a:lnTo>
                    <a:pt x="112" y="7"/>
                  </a:lnTo>
                  <a:lnTo>
                    <a:pt x="109" y="3"/>
                  </a:lnTo>
                  <a:lnTo>
                    <a:pt x="105" y="2"/>
                  </a:lnTo>
                  <a:lnTo>
                    <a:pt x="99" y="0"/>
                  </a:lnTo>
                  <a:lnTo>
                    <a:pt x="75" y="5"/>
                  </a:lnTo>
                  <a:lnTo>
                    <a:pt x="55" y="16"/>
                  </a:lnTo>
                  <a:lnTo>
                    <a:pt x="40" y="35"/>
                  </a:lnTo>
                  <a:lnTo>
                    <a:pt x="2" y="101"/>
                  </a:lnTo>
                  <a:lnTo>
                    <a:pt x="0" y="105"/>
                  </a:lnTo>
                  <a:lnTo>
                    <a:pt x="0" y="110"/>
                  </a:lnTo>
                  <a:lnTo>
                    <a:pt x="2" y="116"/>
                  </a:lnTo>
                  <a:lnTo>
                    <a:pt x="3" y="120"/>
                  </a:lnTo>
                  <a:lnTo>
                    <a:pt x="7" y="123"/>
                  </a:lnTo>
                  <a:lnTo>
                    <a:pt x="13" y="125"/>
                  </a:lnTo>
                  <a:lnTo>
                    <a:pt x="16" y="125"/>
                  </a:lnTo>
                  <a:lnTo>
                    <a:pt x="22" y="123"/>
                  </a:lnTo>
                  <a:lnTo>
                    <a:pt x="26" y="121"/>
                  </a:lnTo>
                  <a:lnTo>
                    <a:pt x="29" y="116"/>
                  </a:lnTo>
                  <a:lnTo>
                    <a:pt x="68" y="51"/>
                  </a:lnTo>
                  <a:lnTo>
                    <a:pt x="72" y="44"/>
                  </a:lnTo>
                  <a:lnTo>
                    <a:pt x="77" y="40"/>
                  </a:lnTo>
                  <a:lnTo>
                    <a:pt x="85" y="37"/>
                  </a:lnTo>
                  <a:lnTo>
                    <a:pt x="92" y="33"/>
                  </a:lnTo>
                  <a:lnTo>
                    <a:pt x="147" y="123"/>
                  </a:lnTo>
                  <a:lnTo>
                    <a:pt x="151" y="127"/>
                  </a:lnTo>
                  <a:lnTo>
                    <a:pt x="157" y="129"/>
                  </a:lnTo>
                  <a:lnTo>
                    <a:pt x="160" y="129"/>
                  </a:lnTo>
                  <a:lnTo>
                    <a:pt x="166" y="129"/>
                  </a:lnTo>
                  <a:lnTo>
                    <a:pt x="171" y="127"/>
                  </a:lnTo>
                  <a:lnTo>
                    <a:pt x="175" y="123"/>
                  </a:lnTo>
                  <a:lnTo>
                    <a:pt x="230" y="33"/>
                  </a:lnTo>
                  <a:lnTo>
                    <a:pt x="238" y="37"/>
                  </a:lnTo>
                  <a:lnTo>
                    <a:pt x="245" y="40"/>
                  </a:lnTo>
                  <a:lnTo>
                    <a:pt x="251" y="44"/>
                  </a:lnTo>
                  <a:lnTo>
                    <a:pt x="254" y="51"/>
                  </a:lnTo>
                  <a:lnTo>
                    <a:pt x="363" y="238"/>
                  </a:lnTo>
                  <a:lnTo>
                    <a:pt x="365" y="243"/>
                  </a:lnTo>
                  <a:lnTo>
                    <a:pt x="365" y="250"/>
                  </a:lnTo>
                  <a:lnTo>
                    <a:pt x="361" y="254"/>
                  </a:lnTo>
                  <a:lnTo>
                    <a:pt x="357" y="258"/>
                  </a:lnTo>
                  <a:lnTo>
                    <a:pt x="352" y="260"/>
                  </a:lnTo>
                  <a:lnTo>
                    <a:pt x="346" y="260"/>
                  </a:lnTo>
                  <a:lnTo>
                    <a:pt x="341" y="258"/>
                  </a:lnTo>
                  <a:lnTo>
                    <a:pt x="337" y="252"/>
                  </a:lnTo>
                  <a:lnTo>
                    <a:pt x="267" y="131"/>
                  </a:lnTo>
                  <a:lnTo>
                    <a:pt x="263" y="127"/>
                  </a:lnTo>
                  <a:lnTo>
                    <a:pt x="260" y="125"/>
                  </a:lnTo>
                  <a:lnTo>
                    <a:pt x="254" y="123"/>
                  </a:lnTo>
                  <a:lnTo>
                    <a:pt x="249" y="123"/>
                  </a:lnTo>
                  <a:lnTo>
                    <a:pt x="245" y="127"/>
                  </a:lnTo>
                  <a:lnTo>
                    <a:pt x="241" y="129"/>
                  </a:lnTo>
                  <a:lnTo>
                    <a:pt x="238" y="134"/>
                  </a:lnTo>
                  <a:lnTo>
                    <a:pt x="238" y="140"/>
                  </a:lnTo>
                  <a:lnTo>
                    <a:pt x="238" y="592"/>
                  </a:lnTo>
                  <a:lnTo>
                    <a:pt x="236" y="597"/>
                  </a:lnTo>
                  <a:lnTo>
                    <a:pt x="232" y="601"/>
                  </a:lnTo>
                  <a:lnTo>
                    <a:pt x="228" y="604"/>
                  </a:lnTo>
                  <a:lnTo>
                    <a:pt x="223" y="606"/>
                  </a:lnTo>
                  <a:lnTo>
                    <a:pt x="217" y="604"/>
                  </a:lnTo>
                  <a:lnTo>
                    <a:pt x="212" y="603"/>
                  </a:lnTo>
                  <a:lnTo>
                    <a:pt x="210" y="597"/>
                  </a:lnTo>
                  <a:lnTo>
                    <a:pt x="208" y="593"/>
                  </a:lnTo>
                  <a:lnTo>
                    <a:pt x="184" y="326"/>
                  </a:lnTo>
                  <a:lnTo>
                    <a:pt x="184" y="326"/>
                  </a:lnTo>
                  <a:lnTo>
                    <a:pt x="184" y="324"/>
                  </a:lnTo>
                  <a:lnTo>
                    <a:pt x="182" y="317"/>
                  </a:lnTo>
                  <a:lnTo>
                    <a:pt x="179" y="311"/>
                  </a:lnTo>
                  <a:lnTo>
                    <a:pt x="175" y="308"/>
                  </a:lnTo>
                  <a:lnTo>
                    <a:pt x="168" y="304"/>
                  </a:lnTo>
                  <a:lnTo>
                    <a:pt x="160" y="304"/>
                  </a:lnTo>
                  <a:lnTo>
                    <a:pt x="155" y="304"/>
                  </a:lnTo>
                  <a:lnTo>
                    <a:pt x="147" y="308"/>
                  </a:lnTo>
                  <a:lnTo>
                    <a:pt x="142" y="311"/>
                  </a:lnTo>
                  <a:lnTo>
                    <a:pt x="140" y="319"/>
                  </a:lnTo>
                  <a:lnTo>
                    <a:pt x="138" y="326"/>
                  </a:lnTo>
                  <a:lnTo>
                    <a:pt x="114" y="593"/>
                  </a:lnTo>
                  <a:lnTo>
                    <a:pt x="112" y="597"/>
                  </a:lnTo>
                  <a:lnTo>
                    <a:pt x="109" y="603"/>
                  </a:lnTo>
                  <a:lnTo>
                    <a:pt x="105" y="604"/>
                  </a:lnTo>
                  <a:lnTo>
                    <a:pt x="99" y="606"/>
                  </a:lnTo>
                  <a:lnTo>
                    <a:pt x="94" y="604"/>
                  </a:lnTo>
                  <a:lnTo>
                    <a:pt x="88" y="601"/>
                  </a:lnTo>
                  <a:lnTo>
                    <a:pt x="86" y="597"/>
                  </a:lnTo>
                  <a:lnTo>
                    <a:pt x="85" y="592"/>
                  </a:lnTo>
                  <a:lnTo>
                    <a:pt x="85" y="140"/>
                  </a:lnTo>
                  <a:lnTo>
                    <a:pt x="83" y="132"/>
                  </a:lnTo>
                  <a:lnTo>
                    <a:pt x="81" y="129"/>
                  </a:lnTo>
                  <a:lnTo>
                    <a:pt x="75" y="125"/>
                  </a:lnTo>
                  <a:lnTo>
                    <a:pt x="68" y="123"/>
                  </a:lnTo>
                  <a:lnTo>
                    <a:pt x="62" y="125"/>
                  </a:lnTo>
                  <a:lnTo>
                    <a:pt x="57" y="129"/>
                  </a:lnTo>
                  <a:lnTo>
                    <a:pt x="53" y="132"/>
                  </a:lnTo>
                  <a:lnTo>
                    <a:pt x="53" y="140"/>
                  </a:lnTo>
                  <a:lnTo>
                    <a:pt x="53" y="592"/>
                  </a:lnTo>
                  <a:lnTo>
                    <a:pt x="57" y="610"/>
                  </a:lnTo>
                  <a:lnTo>
                    <a:pt x="66" y="625"/>
                  </a:lnTo>
                  <a:lnTo>
                    <a:pt x="81" y="634"/>
                  </a:lnTo>
                  <a:lnTo>
                    <a:pt x="99" y="638"/>
                  </a:lnTo>
                  <a:lnTo>
                    <a:pt x="116" y="634"/>
                  </a:lnTo>
                  <a:lnTo>
                    <a:pt x="131" y="627"/>
                  </a:lnTo>
                  <a:lnTo>
                    <a:pt x="142" y="612"/>
                  </a:lnTo>
                  <a:lnTo>
                    <a:pt x="145" y="595"/>
                  </a:lnTo>
                  <a:lnTo>
                    <a:pt x="160" y="424"/>
                  </a:lnTo>
                  <a:lnTo>
                    <a:pt x="177" y="595"/>
                  </a:lnTo>
                  <a:lnTo>
                    <a:pt x="180" y="612"/>
                  </a:lnTo>
                  <a:lnTo>
                    <a:pt x="192" y="627"/>
                  </a:lnTo>
                  <a:lnTo>
                    <a:pt x="204" y="634"/>
                  </a:lnTo>
                  <a:lnTo>
                    <a:pt x="223" y="638"/>
                  </a:lnTo>
                  <a:lnTo>
                    <a:pt x="241" y="634"/>
                  </a:lnTo>
                  <a:lnTo>
                    <a:pt x="256" y="625"/>
                  </a:lnTo>
                  <a:lnTo>
                    <a:pt x="265" y="610"/>
                  </a:lnTo>
                  <a:lnTo>
                    <a:pt x="269" y="592"/>
                  </a:lnTo>
                  <a:lnTo>
                    <a:pt x="269" y="199"/>
                  </a:lnTo>
                  <a:lnTo>
                    <a:pt x="310" y="269"/>
                  </a:lnTo>
                  <a:lnTo>
                    <a:pt x="315" y="276"/>
                  </a:lnTo>
                  <a:lnTo>
                    <a:pt x="322" y="284"/>
                  </a:lnTo>
                  <a:lnTo>
                    <a:pt x="330" y="287"/>
                  </a:lnTo>
                  <a:lnTo>
                    <a:pt x="337" y="291"/>
                  </a:lnTo>
                  <a:lnTo>
                    <a:pt x="356" y="293"/>
                  </a:lnTo>
                  <a:lnTo>
                    <a:pt x="374" y="285"/>
                  </a:lnTo>
                  <a:lnTo>
                    <a:pt x="381" y="280"/>
                  </a:lnTo>
                  <a:lnTo>
                    <a:pt x="387" y="274"/>
                  </a:lnTo>
                  <a:lnTo>
                    <a:pt x="392" y="267"/>
                  </a:lnTo>
                  <a:lnTo>
                    <a:pt x="396" y="258"/>
                  </a:lnTo>
                  <a:lnTo>
                    <a:pt x="396" y="239"/>
                  </a:lnTo>
                  <a:lnTo>
                    <a:pt x="391" y="223"/>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grpSp>
      <p:sp>
        <p:nvSpPr>
          <p:cNvPr id="2" name="Owal 1">
            <a:extLst>
              <a:ext uri="{FF2B5EF4-FFF2-40B4-BE49-F238E27FC236}">
                <a16:creationId xmlns:a16="http://schemas.microsoft.com/office/drawing/2014/main" id="{24859F39-76B4-71ED-564D-F05255B44E24}"/>
              </a:ext>
            </a:extLst>
          </p:cNvPr>
          <p:cNvSpPr/>
          <p:nvPr/>
        </p:nvSpPr>
        <p:spPr>
          <a:xfrm>
            <a:off x="3545353" y="419473"/>
            <a:ext cx="1943268" cy="11900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latin typeface="Open Sans" panose="020B0606030504020204" pitchFamily="34" charset="0"/>
                <a:ea typeface="Open Sans" panose="020B0606030504020204" pitchFamily="34" charset="0"/>
                <a:cs typeface="Open Sans" panose="020B0606030504020204" pitchFamily="34" charset="0"/>
              </a:rPr>
              <a:t>Unia</a:t>
            </a:r>
            <a:r>
              <a:rPr lang="pl-PL" u="sng" dirty="0">
                <a:latin typeface="Open Sans" panose="020B0606030504020204" pitchFamily="34" charset="0"/>
                <a:ea typeface="Open Sans" panose="020B0606030504020204" pitchFamily="34" charset="0"/>
                <a:cs typeface="Open Sans" panose="020B0606030504020204" pitchFamily="34" charset="0"/>
              </a:rPr>
              <a:t> </a:t>
            </a:r>
            <a:r>
              <a:rPr lang="pl-PL" dirty="0">
                <a:latin typeface="Open Sans" panose="020B0606030504020204" pitchFamily="34" charset="0"/>
                <a:ea typeface="Open Sans" panose="020B0606030504020204" pitchFamily="34" charset="0"/>
                <a:cs typeface="Open Sans" panose="020B0606030504020204" pitchFamily="34" charset="0"/>
              </a:rPr>
              <a:t>Europejska</a:t>
            </a:r>
          </a:p>
        </p:txBody>
      </p:sp>
      <p:sp>
        <p:nvSpPr>
          <p:cNvPr id="4" name="Prostokąt 3">
            <a:extLst>
              <a:ext uri="{FF2B5EF4-FFF2-40B4-BE49-F238E27FC236}">
                <a16:creationId xmlns:a16="http://schemas.microsoft.com/office/drawing/2014/main" id="{2F78DD57-2BE1-8428-2222-B073019E8D34}"/>
              </a:ext>
            </a:extLst>
          </p:cNvPr>
          <p:cNvSpPr/>
          <p:nvPr/>
        </p:nvSpPr>
        <p:spPr>
          <a:xfrm>
            <a:off x="3103904" y="2133588"/>
            <a:ext cx="2983113" cy="5511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700" dirty="0">
                <a:latin typeface="Open Sans" panose="020B0606030504020204" pitchFamily="34" charset="0"/>
                <a:ea typeface="Open Sans" panose="020B0606030504020204" pitchFamily="34" charset="0"/>
                <a:cs typeface="Open Sans" panose="020B0606030504020204" pitchFamily="34" charset="0"/>
              </a:rPr>
              <a:t>Instytucja Zarządzająca</a:t>
            </a:r>
          </a:p>
        </p:txBody>
      </p:sp>
      <p:sp>
        <p:nvSpPr>
          <p:cNvPr id="6" name="Prostokąt 5">
            <a:extLst>
              <a:ext uri="{FF2B5EF4-FFF2-40B4-BE49-F238E27FC236}">
                <a16:creationId xmlns:a16="http://schemas.microsoft.com/office/drawing/2014/main" id="{84AEA3EE-7CC1-7DC8-C748-A052D872BBA2}"/>
              </a:ext>
            </a:extLst>
          </p:cNvPr>
          <p:cNvSpPr/>
          <p:nvPr/>
        </p:nvSpPr>
        <p:spPr>
          <a:xfrm>
            <a:off x="3269841" y="3348432"/>
            <a:ext cx="2651237" cy="5261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700" dirty="0">
                <a:latin typeface="Open Sans" panose="020B0606030504020204" pitchFamily="34" charset="0"/>
                <a:ea typeface="Open Sans" panose="020B0606030504020204" pitchFamily="34" charset="0"/>
                <a:cs typeface="Open Sans" panose="020B0606030504020204" pitchFamily="34" charset="0"/>
              </a:rPr>
              <a:t>Menadżer Funduszu Powierniczego</a:t>
            </a:r>
          </a:p>
        </p:txBody>
      </p:sp>
      <p:sp>
        <p:nvSpPr>
          <p:cNvPr id="7" name="Prostokąt 6">
            <a:extLst>
              <a:ext uri="{FF2B5EF4-FFF2-40B4-BE49-F238E27FC236}">
                <a16:creationId xmlns:a16="http://schemas.microsoft.com/office/drawing/2014/main" id="{945E2B1B-6278-BD67-E122-4845A9E098D3}"/>
              </a:ext>
            </a:extLst>
          </p:cNvPr>
          <p:cNvSpPr/>
          <p:nvPr/>
        </p:nvSpPr>
        <p:spPr>
          <a:xfrm>
            <a:off x="3717510" y="4673572"/>
            <a:ext cx="1833101" cy="5418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700" dirty="0">
                <a:latin typeface="Open Sans" panose="020B0606030504020204" pitchFamily="34" charset="0"/>
                <a:ea typeface="Open Sans" panose="020B0606030504020204" pitchFamily="34" charset="0"/>
                <a:cs typeface="Open Sans" panose="020B0606030504020204" pitchFamily="34" charset="0"/>
              </a:rPr>
              <a:t>Partnerzy Finansujący</a:t>
            </a:r>
          </a:p>
        </p:txBody>
      </p:sp>
      <p:cxnSp>
        <p:nvCxnSpPr>
          <p:cNvPr id="11" name="Łącznik prosty ze strzałką 10">
            <a:extLst>
              <a:ext uri="{FF2B5EF4-FFF2-40B4-BE49-F238E27FC236}">
                <a16:creationId xmlns:a16="http://schemas.microsoft.com/office/drawing/2014/main" id="{6A9C4A4D-F51C-A4CC-7625-9A7D86B5D899}"/>
              </a:ext>
            </a:extLst>
          </p:cNvPr>
          <p:cNvCxnSpPr/>
          <p:nvPr/>
        </p:nvCxnSpPr>
        <p:spPr>
          <a:xfrm>
            <a:off x="4516987" y="1699301"/>
            <a:ext cx="0" cy="29939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Łącznik prosty ze strzałką 13">
            <a:extLst>
              <a:ext uri="{FF2B5EF4-FFF2-40B4-BE49-F238E27FC236}">
                <a16:creationId xmlns:a16="http://schemas.microsoft.com/office/drawing/2014/main" id="{BBAF1AA9-B1C1-D4CD-2F19-D64684D7D84A}"/>
              </a:ext>
            </a:extLst>
          </p:cNvPr>
          <p:cNvCxnSpPr/>
          <p:nvPr/>
        </p:nvCxnSpPr>
        <p:spPr>
          <a:xfrm>
            <a:off x="4516987" y="2902111"/>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Łącznik prosty ze strzałką 16">
            <a:extLst>
              <a:ext uri="{FF2B5EF4-FFF2-40B4-BE49-F238E27FC236}">
                <a16:creationId xmlns:a16="http://schemas.microsoft.com/office/drawing/2014/main" id="{82747DA1-9EE4-55C7-7B6C-5554DF8AA27D}"/>
              </a:ext>
            </a:extLst>
          </p:cNvPr>
          <p:cNvCxnSpPr/>
          <p:nvPr/>
        </p:nvCxnSpPr>
        <p:spPr>
          <a:xfrm>
            <a:off x="4549560" y="4155071"/>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a:extLst>
              <a:ext uri="{FF2B5EF4-FFF2-40B4-BE49-F238E27FC236}">
                <a16:creationId xmlns:a16="http://schemas.microsoft.com/office/drawing/2014/main" id="{7BAB9C94-B453-AC08-298B-C53A54234087}"/>
              </a:ext>
            </a:extLst>
          </p:cNvPr>
          <p:cNvCxnSpPr/>
          <p:nvPr/>
        </p:nvCxnSpPr>
        <p:spPr>
          <a:xfrm>
            <a:off x="4549560" y="5477065"/>
            <a:ext cx="4639" cy="296650"/>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9" name="Grupa 18">
            <a:extLst>
              <a:ext uri="{FF2B5EF4-FFF2-40B4-BE49-F238E27FC236}">
                <a16:creationId xmlns:a16="http://schemas.microsoft.com/office/drawing/2014/main" id="{774A967B-AFD3-9AA3-4607-610E8C85762A}"/>
              </a:ext>
            </a:extLst>
          </p:cNvPr>
          <p:cNvGrpSpPr/>
          <p:nvPr/>
        </p:nvGrpSpPr>
        <p:grpSpPr>
          <a:xfrm>
            <a:off x="8390328" y="6097122"/>
            <a:ext cx="828248" cy="495775"/>
            <a:chOff x="8916989" y="3643514"/>
            <a:chExt cx="485586" cy="327546"/>
          </a:xfrm>
        </p:grpSpPr>
        <p:sp>
          <p:nvSpPr>
            <p:cNvPr id="20" name="Freeform 8809">
              <a:extLst>
                <a:ext uri="{FF2B5EF4-FFF2-40B4-BE49-F238E27FC236}">
                  <a16:creationId xmlns:a16="http://schemas.microsoft.com/office/drawing/2014/main" id="{5C685B98-A0FF-2E53-31FD-E3D23984639E}"/>
                </a:ext>
              </a:extLst>
            </p:cNvPr>
            <p:cNvSpPr>
              <a:spLocks noEditPoints="1"/>
            </p:cNvSpPr>
            <p:nvPr/>
          </p:nvSpPr>
          <p:spPr bwMode="auto">
            <a:xfrm>
              <a:off x="8979223" y="3643514"/>
              <a:ext cx="69603" cy="69603"/>
            </a:xfrm>
            <a:custGeom>
              <a:avLst/>
              <a:gdLst>
                <a:gd name="T0" fmla="*/ 85 w 170"/>
                <a:gd name="T1" fmla="*/ 170 h 170"/>
                <a:gd name="T2" fmla="*/ 112 w 170"/>
                <a:gd name="T3" fmla="*/ 166 h 170"/>
                <a:gd name="T4" fmla="*/ 134 w 170"/>
                <a:gd name="T5" fmla="*/ 153 h 170"/>
                <a:gd name="T6" fmla="*/ 153 w 170"/>
                <a:gd name="T7" fmla="*/ 135 h 170"/>
                <a:gd name="T8" fmla="*/ 166 w 170"/>
                <a:gd name="T9" fmla="*/ 113 h 170"/>
                <a:gd name="T10" fmla="*/ 170 w 170"/>
                <a:gd name="T11" fmla="*/ 85 h 170"/>
                <a:gd name="T12" fmla="*/ 166 w 170"/>
                <a:gd name="T13" fmla="*/ 59 h 170"/>
                <a:gd name="T14" fmla="*/ 153 w 170"/>
                <a:gd name="T15" fmla="*/ 35 h 170"/>
                <a:gd name="T16" fmla="*/ 134 w 170"/>
                <a:gd name="T17" fmla="*/ 17 h 170"/>
                <a:gd name="T18" fmla="*/ 112 w 170"/>
                <a:gd name="T19" fmla="*/ 4 h 170"/>
                <a:gd name="T20" fmla="*/ 85 w 170"/>
                <a:gd name="T21" fmla="*/ 0 h 170"/>
                <a:gd name="T22" fmla="*/ 57 w 170"/>
                <a:gd name="T23" fmla="*/ 4 h 170"/>
                <a:gd name="T24" fmla="*/ 35 w 170"/>
                <a:gd name="T25" fmla="*/ 17 h 170"/>
                <a:gd name="T26" fmla="*/ 16 w 170"/>
                <a:gd name="T27" fmla="*/ 35 h 170"/>
                <a:gd name="T28" fmla="*/ 4 w 170"/>
                <a:gd name="T29" fmla="*/ 59 h 170"/>
                <a:gd name="T30" fmla="*/ 0 w 170"/>
                <a:gd name="T31" fmla="*/ 85 h 170"/>
                <a:gd name="T32" fmla="*/ 4 w 170"/>
                <a:gd name="T33" fmla="*/ 113 h 170"/>
                <a:gd name="T34" fmla="*/ 16 w 170"/>
                <a:gd name="T35" fmla="*/ 135 h 170"/>
                <a:gd name="T36" fmla="*/ 35 w 170"/>
                <a:gd name="T37" fmla="*/ 153 h 170"/>
                <a:gd name="T38" fmla="*/ 57 w 170"/>
                <a:gd name="T39" fmla="*/ 166 h 170"/>
                <a:gd name="T40" fmla="*/ 85 w 170"/>
                <a:gd name="T41" fmla="*/ 170 h 170"/>
                <a:gd name="T42" fmla="*/ 85 w 170"/>
                <a:gd name="T43" fmla="*/ 32 h 170"/>
                <a:gd name="T44" fmla="*/ 105 w 170"/>
                <a:gd name="T45" fmla="*/ 37 h 170"/>
                <a:gd name="T46" fmla="*/ 122 w 170"/>
                <a:gd name="T47" fmla="*/ 48 h 170"/>
                <a:gd name="T48" fmla="*/ 134 w 170"/>
                <a:gd name="T49" fmla="*/ 65 h 170"/>
                <a:gd name="T50" fmla="*/ 138 w 170"/>
                <a:gd name="T51" fmla="*/ 85 h 170"/>
                <a:gd name="T52" fmla="*/ 134 w 170"/>
                <a:gd name="T53" fmla="*/ 106 h 170"/>
                <a:gd name="T54" fmla="*/ 122 w 170"/>
                <a:gd name="T55" fmla="*/ 124 h 170"/>
                <a:gd name="T56" fmla="*/ 105 w 170"/>
                <a:gd name="T57" fmla="*/ 135 h 170"/>
                <a:gd name="T58" fmla="*/ 85 w 170"/>
                <a:gd name="T59" fmla="*/ 139 h 170"/>
                <a:gd name="T60" fmla="*/ 64 w 170"/>
                <a:gd name="T61" fmla="*/ 135 h 170"/>
                <a:gd name="T62" fmla="*/ 48 w 170"/>
                <a:gd name="T63" fmla="*/ 124 h 170"/>
                <a:gd name="T64" fmla="*/ 35 w 170"/>
                <a:gd name="T65" fmla="*/ 106 h 170"/>
                <a:gd name="T66" fmla="*/ 31 w 170"/>
                <a:gd name="T67" fmla="*/ 85 h 170"/>
                <a:gd name="T68" fmla="*/ 35 w 170"/>
                <a:gd name="T69" fmla="*/ 65 h 170"/>
                <a:gd name="T70" fmla="*/ 48 w 170"/>
                <a:gd name="T71" fmla="*/ 48 h 170"/>
                <a:gd name="T72" fmla="*/ 64 w 170"/>
                <a:gd name="T73" fmla="*/ 37 h 170"/>
                <a:gd name="T74" fmla="*/ 85 w 170"/>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70">
                  <a:moveTo>
                    <a:pt x="85" y="170"/>
                  </a:moveTo>
                  <a:lnTo>
                    <a:pt x="112" y="166"/>
                  </a:lnTo>
                  <a:lnTo>
                    <a:pt x="134" y="153"/>
                  </a:lnTo>
                  <a:lnTo>
                    <a:pt x="153" y="135"/>
                  </a:lnTo>
                  <a:lnTo>
                    <a:pt x="166" y="113"/>
                  </a:lnTo>
                  <a:lnTo>
                    <a:pt x="170" y="85"/>
                  </a:lnTo>
                  <a:lnTo>
                    <a:pt x="166" y="59"/>
                  </a:lnTo>
                  <a:lnTo>
                    <a:pt x="153" y="35"/>
                  </a:lnTo>
                  <a:lnTo>
                    <a:pt x="134" y="17"/>
                  </a:lnTo>
                  <a:lnTo>
                    <a:pt x="112" y="4"/>
                  </a:lnTo>
                  <a:lnTo>
                    <a:pt x="85" y="0"/>
                  </a:lnTo>
                  <a:lnTo>
                    <a:pt x="57" y="4"/>
                  </a:lnTo>
                  <a:lnTo>
                    <a:pt x="35" y="17"/>
                  </a:lnTo>
                  <a:lnTo>
                    <a:pt x="16" y="35"/>
                  </a:lnTo>
                  <a:lnTo>
                    <a:pt x="4" y="59"/>
                  </a:lnTo>
                  <a:lnTo>
                    <a:pt x="0" y="85"/>
                  </a:lnTo>
                  <a:lnTo>
                    <a:pt x="4" y="113"/>
                  </a:lnTo>
                  <a:lnTo>
                    <a:pt x="16" y="135"/>
                  </a:lnTo>
                  <a:lnTo>
                    <a:pt x="35" y="153"/>
                  </a:lnTo>
                  <a:lnTo>
                    <a:pt x="57" y="166"/>
                  </a:lnTo>
                  <a:lnTo>
                    <a:pt x="85" y="170"/>
                  </a:lnTo>
                  <a:close/>
                  <a:moveTo>
                    <a:pt x="85" y="32"/>
                  </a:moveTo>
                  <a:lnTo>
                    <a:pt x="105" y="37"/>
                  </a:lnTo>
                  <a:lnTo>
                    <a:pt x="122" y="48"/>
                  </a:lnTo>
                  <a:lnTo>
                    <a:pt x="134" y="65"/>
                  </a:lnTo>
                  <a:lnTo>
                    <a:pt x="138" y="85"/>
                  </a:lnTo>
                  <a:lnTo>
                    <a:pt x="134" y="106"/>
                  </a:lnTo>
                  <a:lnTo>
                    <a:pt x="122" y="124"/>
                  </a:lnTo>
                  <a:lnTo>
                    <a:pt x="105" y="135"/>
                  </a:lnTo>
                  <a:lnTo>
                    <a:pt x="85" y="139"/>
                  </a:lnTo>
                  <a:lnTo>
                    <a:pt x="64" y="135"/>
                  </a:lnTo>
                  <a:lnTo>
                    <a:pt x="48" y="124"/>
                  </a:lnTo>
                  <a:lnTo>
                    <a:pt x="35" y="106"/>
                  </a:lnTo>
                  <a:lnTo>
                    <a:pt x="31" y="85"/>
                  </a:lnTo>
                  <a:lnTo>
                    <a:pt x="35" y="65"/>
                  </a:lnTo>
                  <a:lnTo>
                    <a:pt x="48" y="48"/>
                  </a:lnTo>
                  <a:lnTo>
                    <a:pt x="64"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21" name="Freeform 8810">
              <a:extLst>
                <a:ext uri="{FF2B5EF4-FFF2-40B4-BE49-F238E27FC236}">
                  <a16:creationId xmlns:a16="http://schemas.microsoft.com/office/drawing/2014/main" id="{A07BDC49-7017-F533-DE90-483138A9C9D3}"/>
                </a:ext>
              </a:extLst>
            </p:cNvPr>
            <p:cNvSpPr>
              <a:spLocks noEditPoints="1"/>
            </p:cNvSpPr>
            <p:nvPr/>
          </p:nvSpPr>
          <p:spPr bwMode="auto">
            <a:xfrm>
              <a:off x="8916989" y="3709842"/>
              <a:ext cx="193252" cy="261218"/>
            </a:xfrm>
            <a:custGeom>
              <a:avLst/>
              <a:gdLst>
                <a:gd name="T0" fmla="*/ 321 w 472"/>
                <a:gd name="T1" fmla="*/ 5 h 638"/>
                <a:gd name="T2" fmla="*/ 287 w 472"/>
                <a:gd name="T3" fmla="*/ 3 h 638"/>
                <a:gd name="T4" fmla="*/ 188 w 472"/>
                <a:gd name="T5" fmla="*/ 7 h 638"/>
                <a:gd name="T6" fmla="*/ 175 w 472"/>
                <a:gd name="T7" fmla="*/ 0 h 638"/>
                <a:gd name="T8" fmla="*/ 114 w 472"/>
                <a:gd name="T9" fmla="*/ 35 h 638"/>
                <a:gd name="T10" fmla="*/ 2 w 472"/>
                <a:gd name="T11" fmla="*/ 258 h 638"/>
                <a:gd name="T12" fmla="*/ 16 w 472"/>
                <a:gd name="T13" fmla="*/ 280 h 638"/>
                <a:gd name="T14" fmla="*/ 38 w 472"/>
                <a:gd name="T15" fmla="*/ 291 h 638"/>
                <a:gd name="T16" fmla="*/ 77 w 472"/>
                <a:gd name="T17" fmla="*/ 282 h 638"/>
                <a:gd name="T18" fmla="*/ 127 w 472"/>
                <a:gd name="T19" fmla="*/ 592 h 638"/>
                <a:gd name="T20" fmla="*/ 156 w 472"/>
                <a:gd name="T21" fmla="*/ 634 h 638"/>
                <a:gd name="T22" fmla="*/ 206 w 472"/>
                <a:gd name="T23" fmla="*/ 627 h 638"/>
                <a:gd name="T24" fmla="*/ 236 w 472"/>
                <a:gd name="T25" fmla="*/ 424 h 638"/>
                <a:gd name="T26" fmla="*/ 265 w 472"/>
                <a:gd name="T27" fmla="*/ 627 h 638"/>
                <a:gd name="T28" fmla="*/ 315 w 472"/>
                <a:gd name="T29" fmla="*/ 634 h 638"/>
                <a:gd name="T30" fmla="*/ 344 w 472"/>
                <a:gd name="T31" fmla="*/ 592 h 638"/>
                <a:gd name="T32" fmla="*/ 394 w 472"/>
                <a:gd name="T33" fmla="*/ 282 h 638"/>
                <a:gd name="T34" fmla="*/ 433 w 472"/>
                <a:gd name="T35" fmla="*/ 291 h 638"/>
                <a:gd name="T36" fmla="*/ 455 w 472"/>
                <a:gd name="T37" fmla="*/ 280 h 638"/>
                <a:gd name="T38" fmla="*/ 470 w 472"/>
                <a:gd name="T39" fmla="*/ 258 h 638"/>
                <a:gd name="T40" fmla="*/ 357 w 472"/>
                <a:gd name="T41" fmla="*/ 35 h 638"/>
                <a:gd name="T42" fmla="*/ 433 w 472"/>
                <a:gd name="T43" fmla="*/ 258 h 638"/>
                <a:gd name="T44" fmla="*/ 416 w 472"/>
                <a:gd name="T45" fmla="*/ 258 h 638"/>
                <a:gd name="T46" fmla="*/ 339 w 472"/>
                <a:gd name="T47" fmla="*/ 127 h 638"/>
                <a:gd name="T48" fmla="*/ 324 w 472"/>
                <a:gd name="T49" fmla="*/ 123 h 638"/>
                <a:gd name="T50" fmla="*/ 313 w 472"/>
                <a:gd name="T51" fmla="*/ 134 h 638"/>
                <a:gd name="T52" fmla="*/ 311 w 472"/>
                <a:gd name="T53" fmla="*/ 597 h 638"/>
                <a:gd name="T54" fmla="*/ 297 w 472"/>
                <a:gd name="T55" fmla="*/ 606 h 638"/>
                <a:gd name="T56" fmla="*/ 284 w 472"/>
                <a:gd name="T57" fmla="*/ 597 h 638"/>
                <a:gd name="T58" fmla="*/ 260 w 472"/>
                <a:gd name="T59" fmla="*/ 326 h 638"/>
                <a:gd name="T60" fmla="*/ 254 w 472"/>
                <a:gd name="T61" fmla="*/ 311 h 638"/>
                <a:gd name="T62" fmla="*/ 236 w 472"/>
                <a:gd name="T63" fmla="*/ 304 h 638"/>
                <a:gd name="T64" fmla="*/ 217 w 472"/>
                <a:gd name="T65" fmla="*/ 311 h 638"/>
                <a:gd name="T66" fmla="*/ 190 w 472"/>
                <a:gd name="T67" fmla="*/ 593 h 638"/>
                <a:gd name="T68" fmla="*/ 180 w 472"/>
                <a:gd name="T69" fmla="*/ 604 h 638"/>
                <a:gd name="T70" fmla="*/ 164 w 472"/>
                <a:gd name="T71" fmla="*/ 601 h 638"/>
                <a:gd name="T72" fmla="*/ 160 w 472"/>
                <a:gd name="T73" fmla="*/ 140 h 638"/>
                <a:gd name="T74" fmla="*/ 153 w 472"/>
                <a:gd name="T75" fmla="*/ 127 h 638"/>
                <a:gd name="T76" fmla="*/ 138 w 472"/>
                <a:gd name="T77" fmla="*/ 125 h 638"/>
                <a:gd name="T78" fmla="*/ 59 w 472"/>
                <a:gd name="T79" fmla="*/ 252 h 638"/>
                <a:gd name="T80" fmla="*/ 44 w 472"/>
                <a:gd name="T81" fmla="*/ 260 h 638"/>
                <a:gd name="T82" fmla="*/ 33 w 472"/>
                <a:gd name="T83" fmla="*/ 250 h 638"/>
                <a:gd name="T84" fmla="*/ 142 w 472"/>
                <a:gd name="T85" fmla="*/ 51 h 638"/>
                <a:gd name="T86" fmla="*/ 158 w 472"/>
                <a:gd name="T87" fmla="*/ 37 h 638"/>
                <a:gd name="T88" fmla="*/ 226 w 472"/>
                <a:gd name="T89" fmla="*/ 127 h 638"/>
                <a:gd name="T90" fmla="*/ 241 w 472"/>
                <a:gd name="T91" fmla="*/ 129 h 638"/>
                <a:gd name="T92" fmla="*/ 306 w 472"/>
                <a:gd name="T93" fmla="*/ 33 h 638"/>
                <a:gd name="T94" fmla="*/ 324 w 472"/>
                <a:gd name="T95" fmla="*/ 44 h 638"/>
                <a:gd name="T96" fmla="*/ 439 w 472"/>
                <a:gd name="T97" fmla="*/ 24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2" h="638">
                  <a:moveTo>
                    <a:pt x="357" y="35"/>
                  </a:moveTo>
                  <a:lnTo>
                    <a:pt x="341" y="16"/>
                  </a:lnTo>
                  <a:lnTo>
                    <a:pt x="321" y="5"/>
                  </a:lnTo>
                  <a:lnTo>
                    <a:pt x="297" y="0"/>
                  </a:lnTo>
                  <a:lnTo>
                    <a:pt x="291" y="2"/>
                  </a:lnTo>
                  <a:lnTo>
                    <a:pt x="287" y="3"/>
                  </a:lnTo>
                  <a:lnTo>
                    <a:pt x="284" y="7"/>
                  </a:lnTo>
                  <a:lnTo>
                    <a:pt x="236" y="85"/>
                  </a:lnTo>
                  <a:lnTo>
                    <a:pt x="188" y="7"/>
                  </a:lnTo>
                  <a:lnTo>
                    <a:pt x="184" y="3"/>
                  </a:lnTo>
                  <a:lnTo>
                    <a:pt x="179" y="2"/>
                  </a:lnTo>
                  <a:lnTo>
                    <a:pt x="175" y="0"/>
                  </a:lnTo>
                  <a:lnTo>
                    <a:pt x="151" y="5"/>
                  </a:lnTo>
                  <a:lnTo>
                    <a:pt x="129" y="16"/>
                  </a:lnTo>
                  <a:lnTo>
                    <a:pt x="114" y="35"/>
                  </a:lnTo>
                  <a:lnTo>
                    <a:pt x="5" y="223"/>
                  </a:lnTo>
                  <a:lnTo>
                    <a:pt x="0" y="239"/>
                  </a:lnTo>
                  <a:lnTo>
                    <a:pt x="2" y="258"/>
                  </a:lnTo>
                  <a:lnTo>
                    <a:pt x="5" y="267"/>
                  </a:lnTo>
                  <a:lnTo>
                    <a:pt x="9" y="274"/>
                  </a:lnTo>
                  <a:lnTo>
                    <a:pt x="16" y="280"/>
                  </a:lnTo>
                  <a:lnTo>
                    <a:pt x="24" y="285"/>
                  </a:lnTo>
                  <a:lnTo>
                    <a:pt x="31" y="289"/>
                  </a:lnTo>
                  <a:lnTo>
                    <a:pt x="38" y="291"/>
                  </a:lnTo>
                  <a:lnTo>
                    <a:pt x="46" y="293"/>
                  </a:lnTo>
                  <a:lnTo>
                    <a:pt x="62" y="289"/>
                  </a:lnTo>
                  <a:lnTo>
                    <a:pt x="77" y="282"/>
                  </a:lnTo>
                  <a:lnTo>
                    <a:pt x="86" y="269"/>
                  </a:lnTo>
                  <a:lnTo>
                    <a:pt x="127" y="199"/>
                  </a:lnTo>
                  <a:lnTo>
                    <a:pt x="127" y="592"/>
                  </a:lnTo>
                  <a:lnTo>
                    <a:pt x="131" y="610"/>
                  </a:lnTo>
                  <a:lnTo>
                    <a:pt x="142" y="625"/>
                  </a:lnTo>
                  <a:lnTo>
                    <a:pt x="156" y="634"/>
                  </a:lnTo>
                  <a:lnTo>
                    <a:pt x="175" y="638"/>
                  </a:lnTo>
                  <a:lnTo>
                    <a:pt x="191" y="634"/>
                  </a:lnTo>
                  <a:lnTo>
                    <a:pt x="206" y="627"/>
                  </a:lnTo>
                  <a:lnTo>
                    <a:pt x="215" y="612"/>
                  </a:lnTo>
                  <a:lnTo>
                    <a:pt x="221" y="595"/>
                  </a:lnTo>
                  <a:lnTo>
                    <a:pt x="236" y="424"/>
                  </a:lnTo>
                  <a:lnTo>
                    <a:pt x="250" y="595"/>
                  </a:lnTo>
                  <a:lnTo>
                    <a:pt x="256" y="612"/>
                  </a:lnTo>
                  <a:lnTo>
                    <a:pt x="265" y="627"/>
                  </a:lnTo>
                  <a:lnTo>
                    <a:pt x="280" y="634"/>
                  </a:lnTo>
                  <a:lnTo>
                    <a:pt x="297" y="638"/>
                  </a:lnTo>
                  <a:lnTo>
                    <a:pt x="315" y="634"/>
                  </a:lnTo>
                  <a:lnTo>
                    <a:pt x="330" y="625"/>
                  </a:lnTo>
                  <a:lnTo>
                    <a:pt x="341" y="610"/>
                  </a:lnTo>
                  <a:lnTo>
                    <a:pt x="344" y="592"/>
                  </a:lnTo>
                  <a:lnTo>
                    <a:pt x="344" y="199"/>
                  </a:lnTo>
                  <a:lnTo>
                    <a:pt x="385" y="269"/>
                  </a:lnTo>
                  <a:lnTo>
                    <a:pt x="394" y="282"/>
                  </a:lnTo>
                  <a:lnTo>
                    <a:pt x="409" y="289"/>
                  </a:lnTo>
                  <a:lnTo>
                    <a:pt x="426" y="293"/>
                  </a:lnTo>
                  <a:lnTo>
                    <a:pt x="433" y="291"/>
                  </a:lnTo>
                  <a:lnTo>
                    <a:pt x="440" y="289"/>
                  </a:lnTo>
                  <a:lnTo>
                    <a:pt x="448" y="285"/>
                  </a:lnTo>
                  <a:lnTo>
                    <a:pt x="455" y="280"/>
                  </a:lnTo>
                  <a:lnTo>
                    <a:pt x="462" y="274"/>
                  </a:lnTo>
                  <a:lnTo>
                    <a:pt x="466" y="267"/>
                  </a:lnTo>
                  <a:lnTo>
                    <a:pt x="470" y="258"/>
                  </a:lnTo>
                  <a:lnTo>
                    <a:pt x="472" y="239"/>
                  </a:lnTo>
                  <a:lnTo>
                    <a:pt x="464" y="223"/>
                  </a:lnTo>
                  <a:lnTo>
                    <a:pt x="357" y="35"/>
                  </a:lnTo>
                  <a:close/>
                  <a:moveTo>
                    <a:pt x="439" y="250"/>
                  </a:moveTo>
                  <a:lnTo>
                    <a:pt x="437" y="254"/>
                  </a:lnTo>
                  <a:lnTo>
                    <a:pt x="433" y="258"/>
                  </a:lnTo>
                  <a:lnTo>
                    <a:pt x="427" y="260"/>
                  </a:lnTo>
                  <a:lnTo>
                    <a:pt x="420" y="260"/>
                  </a:lnTo>
                  <a:lnTo>
                    <a:pt x="416" y="258"/>
                  </a:lnTo>
                  <a:lnTo>
                    <a:pt x="413" y="252"/>
                  </a:lnTo>
                  <a:lnTo>
                    <a:pt x="341" y="131"/>
                  </a:lnTo>
                  <a:lnTo>
                    <a:pt x="339" y="127"/>
                  </a:lnTo>
                  <a:lnTo>
                    <a:pt x="333" y="125"/>
                  </a:lnTo>
                  <a:lnTo>
                    <a:pt x="330" y="123"/>
                  </a:lnTo>
                  <a:lnTo>
                    <a:pt x="324" y="123"/>
                  </a:lnTo>
                  <a:lnTo>
                    <a:pt x="319" y="127"/>
                  </a:lnTo>
                  <a:lnTo>
                    <a:pt x="315" y="129"/>
                  </a:lnTo>
                  <a:lnTo>
                    <a:pt x="313" y="134"/>
                  </a:lnTo>
                  <a:lnTo>
                    <a:pt x="311" y="140"/>
                  </a:lnTo>
                  <a:lnTo>
                    <a:pt x="311" y="592"/>
                  </a:lnTo>
                  <a:lnTo>
                    <a:pt x="311" y="597"/>
                  </a:lnTo>
                  <a:lnTo>
                    <a:pt x="308" y="601"/>
                  </a:lnTo>
                  <a:lnTo>
                    <a:pt x="302" y="604"/>
                  </a:lnTo>
                  <a:lnTo>
                    <a:pt x="297" y="606"/>
                  </a:lnTo>
                  <a:lnTo>
                    <a:pt x="291" y="604"/>
                  </a:lnTo>
                  <a:lnTo>
                    <a:pt x="287" y="603"/>
                  </a:lnTo>
                  <a:lnTo>
                    <a:pt x="284" y="597"/>
                  </a:lnTo>
                  <a:lnTo>
                    <a:pt x="282" y="593"/>
                  </a:lnTo>
                  <a:lnTo>
                    <a:pt x="260" y="326"/>
                  </a:lnTo>
                  <a:lnTo>
                    <a:pt x="260" y="326"/>
                  </a:lnTo>
                  <a:lnTo>
                    <a:pt x="260" y="324"/>
                  </a:lnTo>
                  <a:lnTo>
                    <a:pt x="258" y="317"/>
                  </a:lnTo>
                  <a:lnTo>
                    <a:pt x="254" y="311"/>
                  </a:lnTo>
                  <a:lnTo>
                    <a:pt x="249" y="308"/>
                  </a:lnTo>
                  <a:lnTo>
                    <a:pt x="243" y="304"/>
                  </a:lnTo>
                  <a:lnTo>
                    <a:pt x="236" y="304"/>
                  </a:lnTo>
                  <a:lnTo>
                    <a:pt x="228" y="304"/>
                  </a:lnTo>
                  <a:lnTo>
                    <a:pt x="223" y="308"/>
                  </a:lnTo>
                  <a:lnTo>
                    <a:pt x="217" y="311"/>
                  </a:lnTo>
                  <a:lnTo>
                    <a:pt x="214" y="319"/>
                  </a:lnTo>
                  <a:lnTo>
                    <a:pt x="212" y="326"/>
                  </a:lnTo>
                  <a:lnTo>
                    <a:pt x="190" y="593"/>
                  </a:lnTo>
                  <a:lnTo>
                    <a:pt x="188" y="597"/>
                  </a:lnTo>
                  <a:lnTo>
                    <a:pt x="184" y="603"/>
                  </a:lnTo>
                  <a:lnTo>
                    <a:pt x="180" y="604"/>
                  </a:lnTo>
                  <a:lnTo>
                    <a:pt x="175" y="606"/>
                  </a:lnTo>
                  <a:lnTo>
                    <a:pt x="167" y="604"/>
                  </a:lnTo>
                  <a:lnTo>
                    <a:pt x="164" y="601"/>
                  </a:lnTo>
                  <a:lnTo>
                    <a:pt x="160" y="597"/>
                  </a:lnTo>
                  <a:lnTo>
                    <a:pt x="160" y="592"/>
                  </a:lnTo>
                  <a:lnTo>
                    <a:pt x="160" y="140"/>
                  </a:lnTo>
                  <a:lnTo>
                    <a:pt x="158" y="134"/>
                  </a:lnTo>
                  <a:lnTo>
                    <a:pt x="156" y="129"/>
                  </a:lnTo>
                  <a:lnTo>
                    <a:pt x="153" y="127"/>
                  </a:lnTo>
                  <a:lnTo>
                    <a:pt x="147" y="123"/>
                  </a:lnTo>
                  <a:lnTo>
                    <a:pt x="142" y="123"/>
                  </a:lnTo>
                  <a:lnTo>
                    <a:pt x="138" y="125"/>
                  </a:lnTo>
                  <a:lnTo>
                    <a:pt x="132" y="127"/>
                  </a:lnTo>
                  <a:lnTo>
                    <a:pt x="129" y="131"/>
                  </a:lnTo>
                  <a:lnTo>
                    <a:pt x="59" y="252"/>
                  </a:lnTo>
                  <a:lnTo>
                    <a:pt x="55" y="258"/>
                  </a:lnTo>
                  <a:lnTo>
                    <a:pt x="50" y="260"/>
                  </a:lnTo>
                  <a:lnTo>
                    <a:pt x="44" y="260"/>
                  </a:lnTo>
                  <a:lnTo>
                    <a:pt x="38" y="258"/>
                  </a:lnTo>
                  <a:lnTo>
                    <a:pt x="35" y="254"/>
                  </a:lnTo>
                  <a:lnTo>
                    <a:pt x="33" y="250"/>
                  </a:lnTo>
                  <a:lnTo>
                    <a:pt x="31" y="243"/>
                  </a:lnTo>
                  <a:lnTo>
                    <a:pt x="33" y="238"/>
                  </a:lnTo>
                  <a:lnTo>
                    <a:pt x="142" y="51"/>
                  </a:lnTo>
                  <a:lnTo>
                    <a:pt x="147" y="44"/>
                  </a:lnTo>
                  <a:lnTo>
                    <a:pt x="153" y="40"/>
                  </a:lnTo>
                  <a:lnTo>
                    <a:pt x="158" y="37"/>
                  </a:lnTo>
                  <a:lnTo>
                    <a:pt x="166" y="33"/>
                  </a:lnTo>
                  <a:lnTo>
                    <a:pt x="223" y="123"/>
                  </a:lnTo>
                  <a:lnTo>
                    <a:pt x="226" y="127"/>
                  </a:lnTo>
                  <a:lnTo>
                    <a:pt x="230" y="129"/>
                  </a:lnTo>
                  <a:lnTo>
                    <a:pt x="236" y="131"/>
                  </a:lnTo>
                  <a:lnTo>
                    <a:pt x="241" y="129"/>
                  </a:lnTo>
                  <a:lnTo>
                    <a:pt x="245" y="127"/>
                  </a:lnTo>
                  <a:lnTo>
                    <a:pt x="249" y="123"/>
                  </a:lnTo>
                  <a:lnTo>
                    <a:pt x="306" y="33"/>
                  </a:lnTo>
                  <a:lnTo>
                    <a:pt x="313" y="37"/>
                  </a:lnTo>
                  <a:lnTo>
                    <a:pt x="319" y="40"/>
                  </a:lnTo>
                  <a:lnTo>
                    <a:pt x="324" y="44"/>
                  </a:lnTo>
                  <a:lnTo>
                    <a:pt x="330" y="51"/>
                  </a:lnTo>
                  <a:lnTo>
                    <a:pt x="437" y="238"/>
                  </a:lnTo>
                  <a:lnTo>
                    <a:pt x="439" y="243"/>
                  </a:lnTo>
                  <a:lnTo>
                    <a:pt x="439" y="250"/>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22" name="Freeform 8811">
              <a:extLst>
                <a:ext uri="{FF2B5EF4-FFF2-40B4-BE49-F238E27FC236}">
                  <a16:creationId xmlns:a16="http://schemas.microsoft.com/office/drawing/2014/main" id="{97E0126F-0388-0FD9-8ABA-A9331312BD90}"/>
                </a:ext>
              </a:extLst>
            </p:cNvPr>
            <p:cNvSpPr>
              <a:spLocks noEditPoints="1"/>
            </p:cNvSpPr>
            <p:nvPr/>
          </p:nvSpPr>
          <p:spPr bwMode="auto">
            <a:xfrm>
              <a:off x="9124980" y="3643514"/>
              <a:ext cx="70422" cy="69603"/>
            </a:xfrm>
            <a:custGeom>
              <a:avLst/>
              <a:gdLst>
                <a:gd name="T0" fmla="*/ 86 w 171"/>
                <a:gd name="T1" fmla="*/ 170 h 170"/>
                <a:gd name="T2" fmla="*/ 112 w 171"/>
                <a:gd name="T3" fmla="*/ 166 h 170"/>
                <a:gd name="T4" fmla="*/ 136 w 171"/>
                <a:gd name="T5" fmla="*/ 153 h 170"/>
                <a:gd name="T6" fmla="*/ 155 w 171"/>
                <a:gd name="T7" fmla="*/ 135 h 170"/>
                <a:gd name="T8" fmla="*/ 167 w 171"/>
                <a:gd name="T9" fmla="*/ 113 h 170"/>
                <a:gd name="T10" fmla="*/ 171 w 171"/>
                <a:gd name="T11" fmla="*/ 85 h 170"/>
                <a:gd name="T12" fmla="*/ 167 w 171"/>
                <a:gd name="T13" fmla="*/ 59 h 170"/>
                <a:gd name="T14" fmla="*/ 155 w 171"/>
                <a:gd name="T15" fmla="*/ 35 h 170"/>
                <a:gd name="T16" fmla="*/ 136 w 171"/>
                <a:gd name="T17" fmla="*/ 17 h 170"/>
                <a:gd name="T18" fmla="*/ 112 w 171"/>
                <a:gd name="T19" fmla="*/ 4 h 170"/>
                <a:gd name="T20" fmla="*/ 86 w 171"/>
                <a:gd name="T21" fmla="*/ 0 h 170"/>
                <a:gd name="T22" fmla="*/ 59 w 171"/>
                <a:gd name="T23" fmla="*/ 4 h 170"/>
                <a:gd name="T24" fmla="*/ 35 w 171"/>
                <a:gd name="T25" fmla="*/ 17 h 170"/>
                <a:gd name="T26" fmla="*/ 16 w 171"/>
                <a:gd name="T27" fmla="*/ 35 h 170"/>
                <a:gd name="T28" fmla="*/ 5 w 171"/>
                <a:gd name="T29" fmla="*/ 59 h 170"/>
                <a:gd name="T30" fmla="*/ 0 w 171"/>
                <a:gd name="T31" fmla="*/ 85 h 170"/>
                <a:gd name="T32" fmla="*/ 5 w 171"/>
                <a:gd name="T33" fmla="*/ 113 h 170"/>
                <a:gd name="T34" fmla="*/ 16 w 171"/>
                <a:gd name="T35" fmla="*/ 135 h 170"/>
                <a:gd name="T36" fmla="*/ 35 w 171"/>
                <a:gd name="T37" fmla="*/ 153 h 170"/>
                <a:gd name="T38" fmla="*/ 59 w 171"/>
                <a:gd name="T39" fmla="*/ 166 h 170"/>
                <a:gd name="T40" fmla="*/ 86 w 171"/>
                <a:gd name="T41" fmla="*/ 170 h 170"/>
                <a:gd name="T42" fmla="*/ 86 w 171"/>
                <a:gd name="T43" fmla="*/ 32 h 170"/>
                <a:gd name="T44" fmla="*/ 107 w 171"/>
                <a:gd name="T45" fmla="*/ 37 h 170"/>
                <a:gd name="T46" fmla="*/ 123 w 171"/>
                <a:gd name="T47" fmla="*/ 48 h 170"/>
                <a:gd name="T48" fmla="*/ 134 w 171"/>
                <a:gd name="T49" fmla="*/ 65 h 170"/>
                <a:gd name="T50" fmla="*/ 140 w 171"/>
                <a:gd name="T51" fmla="*/ 85 h 170"/>
                <a:gd name="T52" fmla="*/ 134 w 171"/>
                <a:gd name="T53" fmla="*/ 106 h 170"/>
                <a:gd name="T54" fmla="*/ 123 w 171"/>
                <a:gd name="T55" fmla="*/ 124 h 170"/>
                <a:gd name="T56" fmla="*/ 107 w 171"/>
                <a:gd name="T57" fmla="*/ 135 h 170"/>
                <a:gd name="T58" fmla="*/ 86 w 171"/>
                <a:gd name="T59" fmla="*/ 139 h 170"/>
                <a:gd name="T60" fmla="*/ 64 w 171"/>
                <a:gd name="T61" fmla="*/ 135 h 170"/>
                <a:gd name="T62" fmla="*/ 48 w 171"/>
                <a:gd name="T63" fmla="*/ 124 h 170"/>
                <a:gd name="T64" fmla="*/ 37 w 171"/>
                <a:gd name="T65" fmla="*/ 106 h 170"/>
                <a:gd name="T66" fmla="*/ 33 w 171"/>
                <a:gd name="T67" fmla="*/ 85 h 170"/>
                <a:gd name="T68" fmla="*/ 37 w 171"/>
                <a:gd name="T69" fmla="*/ 65 h 170"/>
                <a:gd name="T70" fmla="*/ 48 w 171"/>
                <a:gd name="T71" fmla="*/ 48 h 170"/>
                <a:gd name="T72" fmla="*/ 64 w 171"/>
                <a:gd name="T73" fmla="*/ 37 h 170"/>
                <a:gd name="T74" fmla="*/ 86 w 171"/>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70">
                  <a:moveTo>
                    <a:pt x="86" y="170"/>
                  </a:moveTo>
                  <a:lnTo>
                    <a:pt x="112" y="166"/>
                  </a:lnTo>
                  <a:lnTo>
                    <a:pt x="136" y="153"/>
                  </a:lnTo>
                  <a:lnTo>
                    <a:pt x="155" y="135"/>
                  </a:lnTo>
                  <a:lnTo>
                    <a:pt x="167" y="113"/>
                  </a:lnTo>
                  <a:lnTo>
                    <a:pt x="171" y="85"/>
                  </a:lnTo>
                  <a:lnTo>
                    <a:pt x="167" y="59"/>
                  </a:lnTo>
                  <a:lnTo>
                    <a:pt x="155" y="35"/>
                  </a:lnTo>
                  <a:lnTo>
                    <a:pt x="136" y="17"/>
                  </a:lnTo>
                  <a:lnTo>
                    <a:pt x="112" y="4"/>
                  </a:lnTo>
                  <a:lnTo>
                    <a:pt x="86" y="0"/>
                  </a:lnTo>
                  <a:lnTo>
                    <a:pt x="59" y="4"/>
                  </a:lnTo>
                  <a:lnTo>
                    <a:pt x="35" y="17"/>
                  </a:lnTo>
                  <a:lnTo>
                    <a:pt x="16" y="35"/>
                  </a:lnTo>
                  <a:lnTo>
                    <a:pt x="5" y="59"/>
                  </a:lnTo>
                  <a:lnTo>
                    <a:pt x="0" y="85"/>
                  </a:lnTo>
                  <a:lnTo>
                    <a:pt x="5" y="113"/>
                  </a:lnTo>
                  <a:lnTo>
                    <a:pt x="16" y="135"/>
                  </a:lnTo>
                  <a:lnTo>
                    <a:pt x="35" y="153"/>
                  </a:lnTo>
                  <a:lnTo>
                    <a:pt x="59" y="166"/>
                  </a:lnTo>
                  <a:lnTo>
                    <a:pt x="86" y="170"/>
                  </a:lnTo>
                  <a:close/>
                  <a:moveTo>
                    <a:pt x="86" y="32"/>
                  </a:moveTo>
                  <a:lnTo>
                    <a:pt x="107" y="37"/>
                  </a:lnTo>
                  <a:lnTo>
                    <a:pt x="123" y="48"/>
                  </a:lnTo>
                  <a:lnTo>
                    <a:pt x="134" y="65"/>
                  </a:lnTo>
                  <a:lnTo>
                    <a:pt x="140" y="85"/>
                  </a:lnTo>
                  <a:lnTo>
                    <a:pt x="134" y="106"/>
                  </a:lnTo>
                  <a:lnTo>
                    <a:pt x="123" y="124"/>
                  </a:lnTo>
                  <a:lnTo>
                    <a:pt x="107" y="135"/>
                  </a:lnTo>
                  <a:lnTo>
                    <a:pt x="86" y="139"/>
                  </a:lnTo>
                  <a:lnTo>
                    <a:pt x="64" y="135"/>
                  </a:lnTo>
                  <a:lnTo>
                    <a:pt x="48" y="124"/>
                  </a:lnTo>
                  <a:lnTo>
                    <a:pt x="37" y="106"/>
                  </a:lnTo>
                  <a:lnTo>
                    <a:pt x="33" y="85"/>
                  </a:lnTo>
                  <a:lnTo>
                    <a:pt x="37" y="65"/>
                  </a:lnTo>
                  <a:lnTo>
                    <a:pt x="48" y="48"/>
                  </a:lnTo>
                  <a:lnTo>
                    <a:pt x="64" y="37"/>
                  </a:lnTo>
                  <a:lnTo>
                    <a:pt x="86"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23" name="Freeform 8812">
              <a:extLst>
                <a:ext uri="{FF2B5EF4-FFF2-40B4-BE49-F238E27FC236}">
                  <a16:creationId xmlns:a16="http://schemas.microsoft.com/office/drawing/2014/main" id="{05A6438A-7696-D316-0CDA-FCCC3A00ED6B}"/>
                </a:ext>
              </a:extLst>
            </p:cNvPr>
            <p:cNvSpPr>
              <a:spLocks/>
            </p:cNvSpPr>
            <p:nvPr/>
          </p:nvSpPr>
          <p:spPr bwMode="auto">
            <a:xfrm>
              <a:off x="9093864" y="3709842"/>
              <a:ext cx="162135" cy="261218"/>
            </a:xfrm>
            <a:custGeom>
              <a:avLst/>
              <a:gdLst>
                <a:gd name="T0" fmla="*/ 247 w 397"/>
                <a:gd name="T1" fmla="*/ 5 h 638"/>
                <a:gd name="T2" fmla="*/ 214 w 397"/>
                <a:gd name="T3" fmla="*/ 3 h 638"/>
                <a:gd name="T4" fmla="*/ 114 w 397"/>
                <a:gd name="T5" fmla="*/ 7 h 638"/>
                <a:gd name="T6" fmla="*/ 100 w 397"/>
                <a:gd name="T7" fmla="*/ 0 h 638"/>
                <a:gd name="T8" fmla="*/ 41 w 397"/>
                <a:gd name="T9" fmla="*/ 35 h 638"/>
                <a:gd name="T10" fmla="*/ 0 w 397"/>
                <a:gd name="T11" fmla="*/ 110 h 638"/>
                <a:gd name="T12" fmla="*/ 8 w 397"/>
                <a:gd name="T13" fmla="*/ 123 h 638"/>
                <a:gd name="T14" fmla="*/ 22 w 397"/>
                <a:gd name="T15" fmla="*/ 123 h 638"/>
                <a:gd name="T16" fmla="*/ 68 w 397"/>
                <a:gd name="T17" fmla="*/ 51 h 638"/>
                <a:gd name="T18" fmla="*/ 85 w 397"/>
                <a:gd name="T19" fmla="*/ 37 h 638"/>
                <a:gd name="T20" fmla="*/ 151 w 397"/>
                <a:gd name="T21" fmla="*/ 127 h 638"/>
                <a:gd name="T22" fmla="*/ 168 w 397"/>
                <a:gd name="T23" fmla="*/ 129 h 638"/>
                <a:gd name="T24" fmla="*/ 231 w 397"/>
                <a:gd name="T25" fmla="*/ 33 h 638"/>
                <a:gd name="T26" fmla="*/ 251 w 397"/>
                <a:gd name="T27" fmla="*/ 44 h 638"/>
                <a:gd name="T28" fmla="*/ 365 w 397"/>
                <a:gd name="T29" fmla="*/ 243 h 638"/>
                <a:gd name="T30" fmla="*/ 358 w 397"/>
                <a:gd name="T31" fmla="*/ 258 h 638"/>
                <a:gd name="T32" fmla="*/ 341 w 397"/>
                <a:gd name="T33" fmla="*/ 258 h 638"/>
                <a:gd name="T34" fmla="*/ 264 w 397"/>
                <a:gd name="T35" fmla="*/ 127 h 638"/>
                <a:gd name="T36" fmla="*/ 249 w 397"/>
                <a:gd name="T37" fmla="*/ 123 h 638"/>
                <a:gd name="T38" fmla="*/ 238 w 397"/>
                <a:gd name="T39" fmla="*/ 134 h 638"/>
                <a:gd name="T40" fmla="*/ 236 w 397"/>
                <a:gd name="T41" fmla="*/ 597 h 638"/>
                <a:gd name="T42" fmla="*/ 223 w 397"/>
                <a:gd name="T43" fmla="*/ 606 h 638"/>
                <a:gd name="T44" fmla="*/ 210 w 397"/>
                <a:gd name="T45" fmla="*/ 597 h 638"/>
                <a:gd name="T46" fmla="*/ 186 w 397"/>
                <a:gd name="T47" fmla="*/ 326 h 638"/>
                <a:gd name="T48" fmla="*/ 181 w 397"/>
                <a:gd name="T49" fmla="*/ 311 h 638"/>
                <a:gd name="T50" fmla="*/ 162 w 397"/>
                <a:gd name="T51" fmla="*/ 304 h 638"/>
                <a:gd name="T52" fmla="*/ 144 w 397"/>
                <a:gd name="T53" fmla="*/ 311 h 638"/>
                <a:gd name="T54" fmla="*/ 114 w 397"/>
                <a:gd name="T55" fmla="*/ 593 h 638"/>
                <a:gd name="T56" fmla="*/ 105 w 397"/>
                <a:gd name="T57" fmla="*/ 604 h 638"/>
                <a:gd name="T58" fmla="*/ 90 w 397"/>
                <a:gd name="T59" fmla="*/ 601 h 638"/>
                <a:gd name="T60" fmla="*/ 85 w 397"/>
                <a:gd name="T61" fmla="*/ 140 h 638"/>
                <a:gd name="T62" fmla="*/ 76 w 397"/>
                <a:gd name="T63" fmla="*/ 125 h 638"/>
                <a:gd name="T64" fmla="*/ 59 w 397"/>
                <a:gd name="T65" fmla="*/ 129 h 638"/>
                <a:gd name="T66" fmla="*/ 54 w 397"/>
                <a:gd name="T67" fmla="*/ 592 h 638"/>
                <a:gd name="T68" fmla="*/ 81 w 397"/>
                <a:gd name="T69" fmla="*/ 634 h 638"/>
                <a:gd name="T70" fmla="*/ 131 w 397"/>
                <a:gd name="T71" fmla="*/ 627 h 638"/>
                <a:gd name="T72" fmla="*/ 162 w 397"/>
                <a:gd name="T73" fmla="*/ 424 h 638"/>
                <a:gd name="T74" fmla="*/ 192 w 397"/>
                <a:gd name="T75" fmla="*/ 627 h 638"/>
                <a:gd name="T76" fmla="*/ 242 w 397"/>
                <a:gd name="T77" fmla="*/ 634 h 638"/>
                <a:gd name="T78" fmla="*/ 269 w 397"/>
                <a:gd name="T79" fmla="*/ 592 h 638"/>
                <a:gd name="T80" fmla="*/ 315 w 397"/>
                <a:gd name="T81" fmla="*/ 276 h 638"/>
                <a:gd name="T82" fmla="*/ 339 w 397"/>
                <a:gd name="T83" fmla="*/ 291 h 638"/>
                <a:gd name="T84" fmla="*/ 382 w 397"/>
                <a:gd name="T85" fmla="*/ 280 h 638"/>
                <a:gd name="T86" fmla="*/ 397 w 397"/>
                <a:gd name="T87" fmla="*/ 258 h 638"/>
                <a:gd name="T88" fmla="*/ 284 w 397"/>
                <a:gd name="T89" fmla="*/ 3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7" h="638">
                  <a:moveTo>
                    <a:pt x="284" y="35"/>
                  </a:moveTo>
                  <a:lnTo>
                    <a:pt x="267" y="16"/>
                  </a:lnTo>
                  <a:lnTo>
                    <a:pt x="247" y="5"/>
                  </a:lnTo>
                  <a:lnTo>
                    <a:pt x="223" y="0"/>
                  </a:lnTo>
                  <a:lnTo>
                    <a:pt x="218" y="2"/>
                  </a:lnTo>
                  <a:lnTo>
                    <a:pt x="214" y="3"/>
                  </a:lnTo>
                  <a:lnTo>
                    <a:pt x="210" y="7"/>
                  </a:lnTo>
                  <a:lnTo>
                    <a:pt x="162" y="85"/>
                  </a:lnTo>
                  <a:lnTo>
                    <a:pt x="114" y="7"/>
                  </a:lnTo>
                  <a:lnTo>
                    <a:pt x="111" y="3"/>
                  </a:lnTo>
                  <a:lnTo>
                    <a:pt x="105" y="2"/>
                  </a:lnTo>
                  <a:lnTo>
                    <a:pt x="100" y="0"/>
                  </a:lnTo>
                  <a:lnTo>
                    <a:pt x="76" y="5"/>
                  </a:lnTo>
                  <a:lnTo>
                    <a:pt x="55" y="16"/>
                  </a:lnTo>
                  <a:lnTo>
                    <a:pt x="41" y="35"/>
                  </a:lnTo>
                  <a:lnTo>
                    <a:pt x="2" y="101"/>
                  </a:lnTo>
                  <a:lnTo>
                    <a:pt x="0" y="105"/>
                  </a:lnTo>
                  <a:lnTo>
                    <a:pt x="0" y="110"/>
                  </a:lnTo>
                  <a:lnTo>
                    <a:pt x="2" y="116"/>
                  </a:lnTo>
                  <a:lnTo>
                    <a:pt x="4" y="120"/>
                  </a:lnTo>
                  <a:lnTo>
                    <a:pt x="8" y="123"/>
                  </a:lnTo>
                  <a:lnTo>
                    <a:pt x="13" y="125"/>
                  </a:lnTo>
                  <a:lnTo>
                    <a:pt x="19" y="125"/>
                  </a:lnTo>
                  <a:lnTo>
                    <a:pt x="22" y="123"/>
                  </a:lnTo>
                  <a:lnTo>
                    <a:pt x="28" y="121"/>
                  </a:lnTo>
                  <a:lnTo>
                    <a:pt x="30" y="116"/>
                  </a:lnTo>
                  <a:lnTo>
                    <a:pt x="68" y="51"/>
                  </a:lnTo>
                  <a:lnTo>
                    <a:pt x="72" y="44"/>
                  </a:lnTo>
                  <a:lnTo>
                    <a:pt x="78" y="40"/>
                  </a:lnTo>
                  <a:lnTo>
                    <a:pt x="85" y="37"/>
                  </a:lnTo>
                  <a:lnTo>
                    <a:pt x="92" y="33"/>
                  </a:lnTo>
                  <a:lnTo>
                    <a:pt x="148" y="123"/>
                  </a:lnTo>
                  <a:lnTo>
                    <a:pt x="151" y="127"/>
                  </a:lnTo>
                  <a:lnTo>
                    <a:pt x="157" y="129"/>
                  </a:lnTo>
                  <a:lnTo>
                    <a:pt x="162" y="129"/>
                  </a:lnTo>
                  <a:lnTo>
                    <a:pt x="168" y="129"/>
                  </a:lnTo>
                  <a:lnTo>
                    <a:pt x="172" y="127"/>
                  </a:lnTo>
                  <a:lnTo>
                    <a:pt x="175" y="123"/>
                  </a:lnTo>
                  <a:lnTo>
                    <a:pt x="231" y="33"/>
                  </a:lnTo>
                  <a:lnTo>
                    <a:pt x="238" y="37"/>
                  </a:lnTo>
                  <a:lnTo>
                    <a:pt x="245" y="40"/>
                  </a:lnTo>
                  <a:lnTo>
                    <a:pt x="251" y="44"/>
                  </a:lnTo>
                  <a:lnTo>
                    <a:pt x="256" y="51"/>
                  </a:lnTo>
                  <a:lnTo>
                    <a:pt x="363" y="238"/>
                  </a:lnTo>
                  <a:lnTo>
                    <a:pt x="365" y="243"/>
                  </a:lnTo>
                  <a:lnTo>
                    <a:pt x="365" y="250"/>
                  </a:lnTo>
                  <a:lnTo>
                    <a:pt x="363" y="254"/>
                  </a:lnTo>
                  <a:lnTo>
                    <a:pt x="358" y="258"/>
                  </a:lnTo>
                  <a:lnTo>
                    <a:pt x="352" y="260"/>
                  </a:lnTo>
                  <a:lnTo>
                    <a:pt x="347" y="260"/>
                  </a:lnTo>
                  <a:lnTo>
                    <a:pt x="341" y="258"/>
                  </a:lnTo>
                  <a:lnTo>
                    <a:pt x="338" y="252"/>
                  </a:lnTo>
                  <a:lnTo>
                    <a:pt x="267" y="131"/>
                  </a:lnTo>
                  <a:lnTo>
                    <a:pt x="264" y="127"/>
                  </a:lnTo>
                  <a:lnTo>
                    <a:pt x="260" y="125"/>
                  </a:lnTo>
                  <a:lnTo>
                    <a:pt x="255" y="123"/>
                  </a:lnTo>
                  <a:lnTo>
                    <a:pt x="249" y="123"/>
                  </a:lnTo>
                  <a:lnTo>
                    <a:pt x="245" y="127"/>
                  </a:lnTo>
                  <a:lnTo>
                    <a:pt x="242" y="129"/>
                  </a:lnTo>
                  <a:lnTo>
                    <a:pt x="238" y="134"/>
                  </a:lnTo>
                  <a:lnTo>
                    <a:pt x="238" y="140"/>
                  </a:lnTo>
                  <a:lnTo>
                    <a:pt x="238" y="592"/>
                  </a:lnTo>
                  <a:lnTo>
                    <a:pt x="236" y="597"/>
                  </a:lnTo>
                  <a:lnTo>
                    <a:pt x="234" y="601"/>
                  </a:lnTo>
                  <a:lnTo>
                    <a:pt x="229" y="604"/>
                  </a:lnTo>
                  <a:lnTo>
                    <a:pt x="223" y="606"/>
                  </a:lnTo>
                  <a:lnTo>
                    <a:pt x="218" y="604"/>
                  </a:lnTo>
                  <a:lnTo>
                    <a:pt x="214" y="603"/>
                  </a:lnTo>
                  <a:lnTo>
                    <a:pt x="210" y="597"/>
                  </a:lnTo>
                  <a:lnTo>
                    <a:pt x="208" y="593"/>
                  </a:lnTo>
                  <a:lnTo>
                    <a:pt x="186" y="326"/>
                  </a:lnTo>
                  <a:lnTo>
                    <a:pt x="186" y="326"/>
                  </a:lnTo>
                  <a:lnTo>
                    <a:pt x="185" y="324"/>
                  </a:lnTo>
                  <a:lnTo>
                    <a:pt x="185" y="317"/>
                  </a:lnTo>
                  <a:lnTo>
                    <a:pt x="181" y="311"/>
                  </a:lnTo>
                  <a:lnTo>
                    <a:pt x="175" y="308"/>
                  </a:lnTo>
                  <a:lnTo>
                    <a:pt x="168" y="304"/>
                  </a:lnTo>
                  <a:lnTo>
                    <a:pt x="162" y="304"/>
                  </a:lnTo>
                  <a:lnTo>
                    <a:pt x="155" y="304"/>
                  </a:lnTo>
                  <a:lnTo>
                    <a:pt x="148" y="308"/>
                  </a:lnTo>
                  <a:lnTo>
                    <a:pt x="144" y="311"/>
                  </a:lnTo>
                  <a:lnTo>
                    <a:pt x="140" y="319"/>
                  </a:lnTo>
                  <a:lnTo>
                    <a:pt x="138" y="326"/>
                  </a:lnTo>
                  <a:lnTo>
                    <a:pt x="114" y="593"/>
                  </a:lnTo>
                  <a:lnTo>
                    <a:pt x="113" y="597"/>
                  </a:lnTo>
                  <a:lnTo>
                    <a:pt x="111" y="603"/>
                  </a:lnTo>
                  <a:lnTo>
                    <a:pt x="105" y="604"/>
                  </a:lnTo>
                  <a:lnTo>
                    <a:pt x="100" y="606"/>
                  </a:lnTo>
                  <a:lnTo>
                    <a:pt x="94" y="604"/>
                  </a:lnTo>
                  <a:lnTo>
                    <a:pt x="90" y="601"/>
                  </a:lnTo>
                  <a:lnTo>
                    <a:pt x="87" y="597"/>
                  </a:lnTo>
                  <a:lnTo>
                    <a:pt x="85" y="592"/>
                  </a:lnTo>
                  <a:lnTo>
                    <a:pt x="85" y="140"/>
                  </a:lnTo>
                  <a:lnTo>
                    <a:pt x="85" y="132"/>
                  </a:lnTo>
                  <a:lnTo>
                    <a:pt x="81" y="129"/>
                  </a:lnTo>
                  <a:lnTo>
                    <a:pt x="76" y="125"/>
                  </a:lnTo>
                  <a:lnTo>
                    <a:pt x="70" y="123"/>
                  </a:lnTo>
                  <a:lnTo>
                    <a:pt x="63" y="125"/>
                  </a:lnTo>
                  <a:lnTo>
                    <a:pt x="59" y="129"/>
                  </a:lnTo>
                  <a:lnTo>
                    <a:pt x="55" y="132"/>
                  </a:lnTo>
                  <a:lnTo>
                    <a:pt x="54" y="140"/>
                  </a:lnTo>
                  <a:lnTo>
                    <a:pt x="54" y="592"/>
                  </a:lnTo>
                  <a:lnTo>
                    <a:pt x="57" y="610"/>
                  </a:lnTo>
                  <a:lnTo>
                    <a:pt x="67" y="625"/>
                  </a:lnTo>
                  <a:lnTo>
                    <a:pt x="81" y="634"/>
                  </a:lnTo>
                  <a:lnTo>
                    <a:pt x="100" y="638"/>
                  </a:lnTo>
                  <a:lnTo>
                    <a:pt x="118" y="634"/>
                  </a:lnTo>
                  <a:lnTo>
                    <a:pt x="131" y="627"/>
                  </a:lnTo>
                  <a:lnTo>
                    <a:pt x="142" y="612"/>
                  </a:lnTo>
                  <a:lnTo>
                    <a:pt x="148" y="595"/>
                  </a:lnTo>
                  <a:lnTo>
                    <a:pt x="162" y="424"/>
                  </a:lnTo>
                  <a:lnTo>
                    <a:pt x="177" y="595"/>
                  </a:lnTo>
                  <a:lnTo>
                    <a:pt x="181" y="612"/>
                  </a:lnTo>
                  <a:lnTo>
                    <a:pt x="192" y="627"/>
                  </a:lnTo>
                  <a:lnTo>
                    <a:pt x="207" y="634"/>
                  </a:lnTo>
                  <a:lnTo>
                    <a:pt x="223" y="638"/>
                  </a:lnTo>
                  <a:lnTo>
                    <a:pt x="242" y="634"/>
                  </a:lnTo>
                  <a:lnTo>
                    <a:pt x="256" y="625"/>
                  </a:lnTo>
                  <a:lnTo>
                    <a:pt x="266" y="610"/>
                  </a:lnTo>
                  <a:lnTo>
                    <a:pt x="269" y="592"/>
                  </a:lnTo>
                  <a:lnTo>
                    <a:pt x="269" y="199"/>
                  </a:lnTo>
                  <a:lnTo>
                    <a:pt x="310" y="269"/>
                  </a:lnTo>
                  <a:lnTo>
                    <a:pt x="315" y="276"/>
                  </a:lnTo>
                  <a:lnTo>
                    <a:pt x="323" y="284"/>
                  </a:lnTo>
                  <a:lnTo>
                    <a:pt x="330" y="287"/>
                  </a:lnTo>
                  <a:lnTo>
                    <a:pt x="339" y="291"/>
                  </a:lnTo>
                  <a:lnTo>
                    <a:pt x="358" y="293"/>
                  </a:lnTo>
                  <a:lnTo>
                    <a:pt x="374" y="285"/>
                  </a:lnTo>
                  <a:lnTo>
                    <a:pt x="382" y="280"/>
                  </a:lnTo>
                  <a:lnTo>
                    <a:pt x="387" y="274"/>
                  </a:lnTo>
                  <a:lnTo>
                    <a:pt x="393" y="267"/>
                  </a:lnTo>
                  <a:lnTo>
                    <a:pt x="397" y="258"/>
                  </a:lnTo>
                  <a:lnTo>
                    <a:pt x="397" y="239"/>
                  </a:lnTo>
                  <a:lnTo>
                    <a:pt x="391" y="223"/>
                  </a:lnTo>
                  <a:lnTo>
                    <a:pt x="284" y="35"/>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24" name="Freeform 8813">
              <a:extLst>
                <a:ext uri="{FF2B5EF4-FFF2-40B4-BE49-F238E27FC236}">
                  <a16:creationId xmlns:a16="http://schemas.microsoft.com/office/drawing/2014/main" id="{26EA39AF-0FE8-DD94-2F29-7A29D6A51DF0}"/>
                </a:ext>
              </a:extLst>
            </p:cNvPr>
            <p:cNvSpPr>
              <a:spLocks noEditPoints="1"/>
            </p:cNvSpPr>
            <p:nvPr/>
          </p:nvSpPr>
          <p:spPr bwMode="auto">
            <a:xfrm>
              <a:off x="9271557" y="3643514"/>
              <a:ext cx="69603" cy="69603"/>
            </a:xfrm>
            <a:custGeom>
              <a:avLst/>
              <a:gdLst>
                <a:gd name="T0" fmla="*/ 85 w 172"/>
                <a:gd name="T1" fmla="*/ 170 h 170"/>
                <a:gd name="T2" fmla="*/ 113 w 172"/>
                <a:gd name="T3" fmla="*/ 166 h 170"/>
                <a:gd name="T4" fmla="*/ 137 w 172"/>
                <a:gd name="T5" fmla="*/ 153 h 170"/>
                <a:gd name="T6" fmla="*/ 155 w 172"/>
                <a:gd name="T7" fmla="*/ 135 h 170"/>
                <a:gd name="T8" fmla="*/ 166 w 172"/>
                <a:gd name="T9" fmla="*/ 113 h 170"/>
                <a:gd name="T10" fmla="*/ 172 w 172"/>
                <a:gd name="T11" fmla="*/ 85 h 170"/>
                <a:gd name="T12" fmla="*/ 166 w 172"/>
                <a:gd name="T13" fmla="*/ 59 h 170"/>
                <a:gd name="T14" fmla="*/ 155 w 172"/>
                <a:gd name="T15" fmla="*/ 35 h 170"/>
                <a:gd name="T16" fmla="*/ 137 w 172"/>
                <a:gd name="T17" fmla="*/ 17 h 170"/>
                <a:gd name="T18" fmla="*/ 113 w 172"/>
                <a:gd name="T19" fmla="*/ 4 h 170"/>
                <a:gd name="T20" fmla="*/ 85 w 172"/>
                <a:gd name="T21" fmla="*/ 0 h 170"/>
                <a:gd name="T22" fmla="*/ 59 w 172"/>
                <a:gd name="T23" fmla="*/ 4 h 170"/>
                <a:gd name="T24" fmla="*/ 35 w 172"/>
                <a:gd name="T25" fmla="*/ 17 h 170"/>
                <a:gd name="T26" fmla="*/ 17 w 172"/>
                <a:gd name="T27" fmla="*/ 35 h 170"/>
                <a:gd name="T28" fmla="*/ 6 w 172"/>
                <a:gd name="T29" fmla="*/ 59 h 170"/>
                <a:gd name="T30" fmla="*/ 0 w 172"/>
                <a:gd name="T31" fmla="*/ 85 h 170"/>
                <a:gd name="T32" fmla="*/ 6 w 172"/>
                <a:gd name="T33" fmla="*/ 113 h 170"/>
                <a:gd name="T34" fmla="*/ 17 w 172"/>
                <a:gd name="T35" fmla="*/ 135 h 170"/>
                <a:gd name="T36" fmla="*/ 35 w 172"/>
                <a:gd name="T37" fmla="*/ 153 h 170"/>
                <a:gd name="T38" fmla="*/ 59 w 172"/>
                <a:gd name="T39" fmla="*/ 166 h 170"/>
                <a:gd name="T40" fmla="*/ 85 w 172"/>
                <a:gd name="T41" fmla="*/ 170 h 170"/>
                <a:gd name="T42" fmla="*/ 85 w 172"/>
                <a:gd name="T43" fmla="*/ 32 h 170"/>
                <a:gd name="T44" fmla="*/ 107 w 172"/>
                <a:gd name="T45" fmla="*/ 37 h 170"/>
                <a:gd name="T46" fmla="*/ 124 w 172"/>
                <a:gd name="T47" fmla="*/ 48 h 170"/>
                <a:gd name="T48" fmla="*/ 135 w 172"/>
                <a:gd name="T49" fmla="*/ 65 h 170"/>
                <a:gd name="T50" fmla="*/ 139 w 172"/>
                <a:gd name="T51" fmla="*/ 85 h 170"/>
                <a:gd name="T52" fmla="*/ 135 w 172"/>
                <a:gd name="T53" fmla="*/ 106 h 170"/>
                <a:gd name="T54" fmla="*/ 124 w 172"/>
                <a:gd name="T55" fmla="*/ 124 h 170"/>
                <a:gd name="T56" fmla="*/ 107 w 172"/>
                <a:gd name="T57" fmla="*/ 135 h 170"/>
                <a:gd name="T58" fmla="*/ 85 w 172"/>
                <a:gd name="T59" fmla="*/ 139 h 170"/>
                <a:gd name="T60" fmla="*/ 65 w 172"/>
                <a:gd name="T61" fmla="*/ 135 h 170"/>
                <a:gd name="T62" fmla="*/ 48 w 172"/>
                <a:gd name="T63" fmla="*/ 124 h 170"/>
                <a:gd name="T64" fmla="*/ 37 w 172"/>
                <a:gd name="T65" fmla="*/ 106 h 170"/>
                <a:gd name="T66" fmla="*/ 34 w 172"/>
                <a:gd name="T67" fmla="*/ 85 h 170"/>
                <a:gd name="T68" fmla="*/ 37 w 172"/>
                <a:gd name="T69" fmla="*/ 65 h 170"/>
                <a:gd name="T70" fmla="*/ 48 w 172"/>
                <a:gd name="T71" fmla="*/ 48 h 170"/>
                <a:gd name="T72" fmla="*/ 65 w 172"/>
                <a:gd name="T73" fmla="*/ 37 h 170"/>
                <a:gd name="T74" fmla="*/ 85 w 172"/>
                <a:gd name="T75"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0">
                  <a:moveTo>
                    <a:pt x="85" y="170"/>
                  </a:moveTo>
                  <a:lnTo>
                    <a:pt x="113" y="166"/>
                  </a:lnTo>
                  <a:lnTo>
                    <a:pt x="137" y="153"/>
                  </a:lnTo>
                  <a:lnTo>
                    <a:pt x="155" y="135"/>
                  </a:lnTo>
                  <a:lnTo>
                    <a:pt x="166" y="113"/>
                  </a:lnTo>
                  <a:lnTo>
                    <a:pt x="172" y="85"/>
                  </a:lnTo>
                  <a:lnTo>
                    <a:pt x="166" y="59"/>
                  </a:lnTo>
                  <a:lnTo>
                    <a:pt x="155" y="35"/>
                  </a:lnTo>
                  <a:lnTo>
                    <a:pt x="137" y="17"/>
                  </a:lnTo>
                  <a:lnTo>
                    <a:pt x="113" y="4"/>
                  </a:lnTo>
                  <a:lnTo>
                    <a:pt x="85" y="0"/>
                  </a:lnTo>
                  <a:lnTo>
                    <a:pt x="59" y="4"/>
                  </a:lnTo>
                  <a:lnTo>
                    <a:pt x="35" y="17"/>
                  </a:lnTo>
                  <a:lnTo>
                    <a:pt x="17" y="35"/>
                  </a:lnTo>
                  <a:lnTo>
                    <a:pt x="6" y="59"/>
                  </a:lnTo>
                  <a:lnTo>
                    <a:pt x="0" y="85"/>
                  </a:lnTo>
                  <a:lnTo>
                    <a:pt x="6" y="113"/>
                  </a:lnTo>
                  <a:lnTo>
                    <a:pt x="17" y="135"/>
                  </a:lnTo>
                  <a:lnTo>
                    <a:pt x="35" y="153"/>
                  </a:lnTo>
                  <a:lnTo>
                    <a:pt x="59" y="166"/>
                  </a:lnTo>
                  <a:lnTo>
                    <a:pt x="85" y="170"/>
                  </a:lnTo>
                  <a:close/>
                  <a:moveTo>
                    <a:pt x="85" y="32"/>
                  </a:moveTo>
                  <a:lnTo>
                    <a:pt x="107" y="37"/>
                  </a:lnTo>
                  <a:lnTo>
                    <a:pt x="124" y="48"/>
                  </a:lnTo>
                  <a:lnTo>
                    <a:pt x="135" y="65"/>
                  </a:lnTo>
                  <a:lnTo>
                    <a:pt x="139" y="85"/>
                  </a:lnTo>
                  <a:lnTo>
                    <a:pt x="135" y="106"/>
                  </a:lnTo>
                  <a:lnTo>
                    <a:pt x="124" y="124"/>
                  </a:lnTo>
                  <a:lnTo>
                    <a:pt x="107" y="135"/>
                  </a:lnTo>
                  <a:lnTo>
                    <a:pt x="85" y="139"/>
                  </a:lnTo>
                  <a:lnTo>
                    <a:pt x="65" y="135"/>
                  </a:lnTo>
                  <a:lnTo>
                    <a:pt x="48" y="124"/>
                  </a:lnTo>
                  <a:lnTo>
                    <a:pt x="37" y="106"/>
                  </a:lnTo>
                  <a:lnTo>
                    <a:pt x="34" y="85"/>
                  </a:lnTo>
                  <a:lnTo>
                    <a:pt x="37" y="65"/>
                  </a:lnTo>
                  <a:lnTo>
                    <a:pt x="48" y="48"/>
                  </a:lnTo>
                  <a:lnTo>
                    <a:pt x="65" y="37"/>
                  </a:lnTo>
                  <a:lnTo>
                    <a:pt x="85" y="32"/>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sp>
          <p:nvSpPr>
            <p:cNvPr id="25" name="Freeform 8814">
              <a:extLst>
                <a:ext uri="{FF2B5EF4-FFF2-40B4-BE49-F238E27FC236}">
                  <a16:creationId xmlns:a16="http://schemas.microsoft.com/office/drawing/2014/main" id="{5D524928-4FA4-93DE-77E9-AE9A9E10998A}"/>
                </a:ext>
              </a:extLst>
            </p:cNvPr>
            <p:cNvSpPr>
              <a:spLocks/>
            </p:cNvSpPr>
            <p:nvPr/>
          </p:nvSpPr>
          <p:spPr bwMode="auto">
            <a:xfrm>
              <a:off x="9240440" y="3709842"/>
              <a:ext cx="162135" cy="261218"/>
            </a:xfrm>
            <a:custGeom>
              <a:avLst/>
              <a:gdLst>
                <a:gd name="T0" fmla="*/ 267 w 396"/>
                <a:gd name="T1" fmla="*/ 16 h 638"/>
                <a:gd name="T2" fmla="*/ 217 w 396"/>
                <a:gd name="T3" fmla="*/ 2 h 638"/>
                <a:gd name="T4" fmla="*/ 160 w 396"/>
                <a:gd name="T5" fmla="*/ 85 h 638"/>
                <a:gd name="T6" fmla="*/ 105 w 396"/>
                <a:gd name="T7" fmla="*/ 2 h 638"/>
                <a:gd name="T8" fmla="*/ 55 w 396"/>
                <a:gd name="T9" fmla="*/ 16 h 638"/>
                <a:gd name="T10" fmla="*/ 0 w 396"/>
                <a:gd name="T11" fmla="*/ 105 h 638"/>
                <a:gd name="T12" fmla="*/ 3 w 396"/>
                <a:gd name="T13" fmla="*/ 120 h 638"/>
                <a:gd name="T14" fmla="*/ 16 w 396"/>
                <a:gd name="T15" fmla="*/ 125 h 638"/>
                <a:gd name="T16" fmla="*/ 29 w 396"/>
                <a:gd name="T17" fmla="*/ 116 h 638"/>
                <a:gd name="T18" fmla="*/ 77 w 396"/>
                <a:gd name="T19" fmla="*/ 40 h 638"/>
                <a:gd name="T20" fmla="*/ 147 w 396"/>
                <a:gd name="T21" fmla="*/ 123 h 638"/>
                <a:gd name="T22" fmla="*/ 160 w 396"/>
                <a:gd name="T23" fmla="*/ 129 h 638"/>
                <a:gd name="T24" fmla="*/ 175 w 396"/>
                <a:gd name="T25" fmla="*/ 123 h 638"/>
                <a:gd name="T26" fmla="*/ 245 w 396"/>
                <a:gd name="T27" fmla="*/ 40 h 638"/>
                <a:gd name="T28" fmla="*/ 363 w 396"/>
                <a:gd name="T29" fmla="*/ 238 h 638"/>
                <a:gd name="T30" fmla="*/ 361 w 396"/>
                <a:gd name="T31" fmla="*/ 254 h 638"/>
                <a:gd name="T32" fmla="*/ 346 w 396"/>
                <a:gd name="T33" fmla="*/ 260 h 638"/>
                <a:gd name="T34" fmla="*/ 267 w 396"/>
                <a:gd name="T35" fmla="*/ 131 h 638"/>
                <a:gd name="T36" fmla="*/ 254 w 396"/>
                <a:gd name="T37" fmla="*/ 123 h 638"/>
                <a:gd name="T38" fmla="*/ 241 w 396"/>
                <a:gd name="T39" fmla="*/ 129 h 638"/>
                <a:gd name="T40" fmla="*/ 238 w 396"/>
                <a:gd name="T41" fmla="*/ 592 h 638"/>
                <a:gd name="T42" fmla="*/ 228 w 396"/>
                <a:gd name="T43" fmla="*/ 604 h 638"/>
                <a:gd name="T44" fmla="*/ 212 w 396"/>
                <a:gd name="T45" fmla="*/ 603 h 638"/>
                <a:gd name="T46" fmla="*/ 184 w 396"/>
                <a:gd name="T47" fmla="*/ 326 h 638"/>
                <a:gd name="T48" fmla="*/ 182 w 396"/>
                <a:gd name="T49" fmla="*/ 317 h 638"/>
                <a:gd name="T50" fmla="*/ 168 w 396"/>
                <a:gd name="T51" fmla="*/ 304 h 638"/>
                <a:gd name="T52" fmla="*/ 147 w 396"/>
                <a:gd name="T53" fmla="*/ 308 h 638"/>
                <a:gd name="T54" fmla="*/ 138 w 396"/>
                <a:gd name="T55" fmla="*/ 326 h 638"/>
                <a:gd name="T56" fmla="*/ 109 w 396"/>
                <a:gd name="T57" fmla="*/ 603 h 638"/>
                <a:gd name="T58" fmla="*/ 94 w 396"/>
                <a:gd name="T59" fmla="*/ 604 h 638"/>
                <a:gd name="T60" fmla="*/ 85 w 396"/>
                <a:gd name="T61" fmla="*/ 592 h 638"/>
                <a:gd name="T62" fmla="*/ 81 w 396"/>
                <a:gd name="T63" fmla="*/ 129 h 638"/>
                <a:gd name="T64" fmla="*/ 62 w 396"/>
                <a:gd name="T65" fmla="*/ 125 h 638"/>
                <a:gd name="T66" fmla="*/ 53 w 396"/>
                <a:gd name="T67" fmla="*/ 140 h 638"/>
                <a:gd name="T68" fmla="*/ 66 w 396"/>
                <a:gd name="T69" fmla="*/ 625 h 638"/>
                <a:gd name="T70" fmla="*/ 116 w 396"/>
                <a:gd name="T71" fmla="*/ 634 h 638"/>
                <a:gd name="T72" fmla="*/ 145 w 396"/>
                <a:gd name="T73" fmla="*/ 595 h 638"/>
                <a:gd name="T74" fmla="*/ 180 w 396"/>
                <a:gd name="T75" fmla="*/ 612 h 638"/>
                <a:gd name="T76" fmla="*/ 223 w 396"/>
                <a:gd name="T77" fmla="*/ 638 h 638"/>
                <a:gd name="T78" fmla="*/ 265 w 396"/>
                <a:gd name="T79" fmla="*/ 610 h 638"/>
                <a:gd name="T80" fmla="*/ 310 w 396"/>
                <a:gd name="T81" fmla="*/ 269 h 638"/>
                <a:gd name="T82" fmla="*/ 330 w 396"/>
                <a:gd name="T83" fmla="*/ 287 h 638"/>
                <a:gd name="T84" fmla="*/ 374 w 396"/>
                <a:gd name="T85" fmla="*/ 285 h 638"/>
                <a:gd name="T86" fmla="*/ 392 w 396"/>
                <a:gd name="T87" fmla="*/ 267 h 638"/>
                <a:gd name="T88" fmla="*/ 391 w 396"/>
                <a:gd name="T89" fmla="*/ 22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6" h="638">
                  <a:moveTo>
                    <a:pt x="391" y="223"/>
                  </a:moveTo>
                  <a:lnTo>
                    <a:pt x="282" y="35"/>
                  </a:lnTo>
                  <a:lnTo>
                    <a:pt x="267" y="16"/>
                  </a:lnTo>
                  <a:lnTo>
                    <a:pt x="247" y="5"/>
                  </a:lnTo>
                  <a:lnTo>
                    <a:pt x="223" y="0"/>
                  </a:lnTo>
                  <a:lnTo>
                    <a:pt x="217" y="2"/>
                  </a:lnTo>
                  <a:lnTo>
                    <a:pt x="212" y="3"/>
                  </a:lnTo>
                  <a:lnTo>
                    <a:pt x="208" y="7"/>
                  </a:lnTo>
                  <a:lnTo>
                    <a:pt x="160" y="85"/>
                  </a:lnTo>
                  <a:lnTo>
                    <a:pt x="112" y="7"/>
                  </a:lnTo>
                  <a:lnTo>
                    <a:pt x="109" y="3"/>
                  </a:lnTo>
                  <a:lnTo>
                    <a:pt x="105" y="2"/>
                  </a:lnTo>
                  <a:lnTo>
                    <a:pt x="99" y="0"/>
                  </a:lnTo>
                  <a:lnTo>
                    <a:pt x="75" y="5"/>
                  </a:lnTo>
                  <a:lnTo>
                    <a:pt x="55" y="16"/>
                  </a:lnTo>
                  <a:lnTo>
                    <a:pt x="40" y="35"/>
                  </a:lnTo>
                  <a:lnTo>
                    <a:pt x="2" y="101"/>
                  </a:lnTo>
                  <a:lnTo>
                    <a:pt x="0" y="105"/>
                  </a:lnTo>
                  <a:lnTo>
                    <a:pt x="0" y="110"/>
                  </a:lnTo>
                  <a:lnTo>
                    <a:pt x="2" y="116"/>
                  </a:lnTo>
                  <a:lnTo>
                    <a:pt x="3" y="120"/>
                  </a:lnTo>
                  <a:lnTo>
                    <a:pt x="7" y="123"/>
                  </a:lnTo>
                  <a:lnTo>
                    <a:pt x="13" y="125"/>
                  </a:lnTo>
                  <a:lnTo>
                    <a:pt x="16" y="125"/>
                  </a:lnTo>
                  <a:lnTo>
                    <a:pt x="22" y="123"/>
                  </a:lnTo>
                  <a:lnTo>
                    <a:pt x="26" y="121"/>
                  </a:lnTo>
                  <a:lnTo>
                    <a:pt x="29" y="116"/>
                  </a:lnTo>
                  <a:lnTo>
                    <a:pt x="68" y="51"/>
                  </a:lnTo>
                  <a:lnTo>
                    <a:pt x="72" y="44"/>
                  </a:lnTo>
                  <a:lnTo>
                    <a:pt x="77" y="40"/>
                  </a:lnTo>
                  <a:lnTo>
                    <a:pt x="85" y="37"/>
                  </a:lnTo>
                  <a:lnTo>
                    <a:pt x="92" y="33"/>
                  </a:lnTo>
                  <a:lnTo>
                    <a:pt x="147" y="123"/>
                  </a:lnTo>
                  <a:lnTo>
                    <a:pt x="151" y="127"/>
                  </a:lnTo>
                  <a:lnTo>
                    <a:pt x="157" y="129"/>
                  </a:lnTo>
                  <a:lnTo>
                    <a:pt x="160" y="129"/>
                  </a:lnTo>
                  <a:lnTo>
                    <a:pt x="166" y="129"/>
                  </a:lnTo>
                  <a:lnTo>
                    <a:pt x="171" y="127"/>
                  </a:lnTo>
                  <a:lnTo>
                    <a:pt x="175" y="123"/>
                  </a:lnTo>
                  <a:lnTo>
                    <a:pt x="230" y="33"/>
                  </a:lnTo>
                  <a:lnTo>
                    <a:pt x="238" y="37"/>
                  </a:lnTo>
                  <a:lnTo>
                    <a:pt x="245" y="40"/>
                  </a:lnTo>
                  <a:lnTo>
                    <a:pt x="251" y="44"/>
                  </a:lnTo>
                  <a:lnTo>
                    <a:pt x="254" y="51"/>
                  </a:lnTo>
                  <a:lnTo>
                    <a:pt x="363" y="238"/>
                  </a:lnTo>
                  <a:lnTo>
                    <a:pt x="365" y="243"/>
                  </a:lnTo>
                  <a:lnTo>
                    <a:pt x="365" y="250"/>
                  </a:lnTo>
                  <a:lnTo>
                    <a:pt x="361" y="254"/>
                  </a:lnTo>
                  <a:lnTo>
                    <a:pt x="357" y="258"/>
                  </a:lnTo>
                  <a:lnTo>
                    <a:pt x="352" y="260"/>
                  </a:lnTo>
                  <a:lnTo>
                    <a:pt x="346" y="260"/>
                  </a:lnTo>
                  <a:lnTo>
                    <a:pt x="341" y="258"/>
                  </a:lnTo>
                  <a:lnTo>
                    <a:pt x="337" y="252"/>
                  </a:lnTo>
                  <a:lnTo>
                    <a:pt x="267" y="131"/>
                  </a:lnTo>
                  <a:lnTo>
                    <a:pt x="263" y="127"/>
                  </a:lnTo>
                  <a:lnTo>
                    <a:pt x="260" y="125"/>
                  </a:lnTo>
                  <a:lnTo>
                    <a:pt x="254" y="123"/>
                  </a:lnTo>
                  <a:lnTo>
                    <a:pt x="249" y="123"/>
                  </a:lnTo>
                  <a:lnTo>
                    <a:pt x="245" y="127"/>
                  </a:lnTo>
                  <a:lnTo>
                    <a:pt x="241" y="129"/>
                  </a:lnTo>
                  <a:lnTo>
                    <a:pt x="238" y="134"/>
                  </a:lnTo>
                  <a:lnTo>
                    <a:pt x="238" y="140"/>
                  </a:lnTo>
                  <a:lnTo>
                    <a:pt x="238" y="592"/>
                  </a:lnTo>
                  <a:lnTo>
                    <a:pt x="236" y="597"/>
                  </a:lnTo>
                  <a:lnTo>
                    <a:pt x="232" y="601"/>
                  </a:lnTo>
                  <a:lnTo>
                    <a:pt x="228" y="604"/>
                  </a:lnTo>
                  <a:lnTo>
                    <a:pt x="223" y="606"/>
                  </a:lnTo>
                  <a:lnTo>
                    <a:pt x="217" y="604"/>
                  </a:lnTo>
                  <a:lnTo>
                    <a:pt x="212" y="603"/>
                  </a:lnTo>
                  <a:lnTo>
                    <a:pt x="210" y="597"/>
                  </a:lnTo>
                  <a:lnTo>
                    <a:pt x="208" y="593"/>
                  </a:lnTo>
                  <a:lnTo>
                    <a:pt x="184" y="326"/>
                  </a:lnTo>
                  <a:lnTo>
                    <a:pt x="184" y="326"/>
                  </a:lnTo>
                  <a:lnTo>
                    <a:pt x="184" y="324"/>
                  </a:lnTo>
                  <a:lnTo>
                    <a:pt x="182" y="317"/>
                  </a:lnTo>
                  <a:lnTo>
                    <a:pt x="179" y="311"/>
                  </a:lnTo>
                  <a:lnTo>
                    <a:pt x="175" y="308"/>
                  </a:lnTo>
                  <a:lnTo>
                    <a:pt x="168" y="304"/>
                  </a:lnTo>
                  <a:lnTo>
                    <a:pt x="160" y="304"/>
                  </a:lnTo>
                  <a:lnTo>
                    <a:pt x="155" y="304"/>
                  </a:lnTo>
                  <a:lnTo>
                    <a:pt x="147" y="308"/>
                  </a:lnTo>
                  <a:lnTo>
                    <a:pt x="142" y="311"/>
                  </a:lnTo>
                  <a:lnTo>
                    <a:pt x="140" y="319"/>
                  </a:lnTo>
                  <a:lnTo>
                    <a:pt x="138" y="326"/>
                  </a:lnTo>
                  <a:lnTo>
                    <a:pt x="114" y="593"/>
                  </a:lnTo>
                  <a:lnTo>
                    <a:pt x="112" y="597"/>
                  </a:lnTo>
                  <a:lnTo>
                    <a:pt x="109" y="603"/>
                  </a:lnTo>
                  <a:lnTo>
                    <a:pt x="105" y="604"/>
                  </a:lnTo>
                  <a:lnTo>
                    <a:pt x="99" y="606"/>
                  </a:lnTo>
                  <a:lnTo>
                    <a:pt x="94" y="604"/>
                  </a:lnTo>
                  <a:lnTo>
                    <a:pt x="88" y="601"/>
                  </a:lnTo>
                  <a:lnTo>
                    <a:pt x="86" y="597"/>
                  </a:lnTo>
                  <a:lnTo>
                    <a:pt x="85" y="592"/>
                  </a:lnTo>
                  <a:lnTo>
                    <a:pt x="85" y="140"/>
                  </a:lnTo>
                  <a:lnTo>
                    <a:pt x="83" y="132"/>
                  </a:lnTo>
                  <a:lnTo>
                    <a:pt x="81" y="129"/>
                  </a:lnTo>
                  <a:lnTo>
                    <a:pt x="75" y="125"/>
                  </a:lnTo>
                  <a:lnTo>
                    <a:pt x="68" y="123"/>
                  </a:lnTo>
                  <a:lnTo>
                    <a:pt x="62" y="125"/>
                  </a:lnTo>
                  <a:lnTo>
                    <a:pt x="57" y="129"/>
                  </a:lnTo>
                  <a:lnTo>
                    <a:pt x="53" y="132"/>
                  </a:lnTo>
                  <a:lnTo>
                    <a:pt x="53" y="140"/>
                  </a:lnTo>
                  <a:lnTo>
                    <a:pt x="53" y="592"/>
                  </a:lnTo>
                  <a:lnTo>
                    <a:pt x="57" y="610"/>
                  </a:lnTo>
                  <a:lnTo>
                    <a:pt x="66" y="625"/>
                  </a:lnTo>
                  <a:lnTo>
                    <a:pt x="81" y="634"/>
                  </a:lnTo>
                  <a:lnTo>
                    <a:pt x="99" y="638"/>
                  </a:lnTo>
                  <a:lnTo>
                    <a:pt x="116" y="634"/>
                  </a:lnTo>
                  <a:lnTo>
                    <a:pt x="131" y="627"/>
                  </a:lnTo>
                  <a:lnTo>
                    <a:pt x="142" y="612"/>
                  </a:lnTo>
                  <a:lnTo>
                    <a:pt x="145" y="595"/>
                  </a:lnTo>
                  <a:lnTo>
                    <a:pt x="160" y="424"/>
                  </a:lnTo>
                  <a:lnTo>
                    <a:pt x="177" y="595"/>
                  </a:lnTo>
                  <a:lnTo>
                    <a:pt x="180" y="612"/>
                  </a:lnTo>
                  <a:lnTo>
                    <a:pt x="192" y="627"/>
                  </a:lnTo>
                  <a:lnTo>
                    <a:pt x="204" y="634"/>
                  </a:lnTo>
                  <a:lnTo>
                    <a:pt x="223" y="638"/>
                  </a:lnTo>
                  <a:lnTo>
                    <a:pt x="241" y="634"/>
                  </a:lnTo>
                  <a:lnTo>
                    <a:pt x="256" y="625"/>
                  </a:lnTo>
                  <a:lnTo>
                    <a:pt x="265" y="610"/>
                  </a:lnTo>
                  <a:lnTo>
                    <a:pt x="269" y="592"/>
                  </a:lnTo>
                  <a:lnTo>
                    <a:pt x="269" y="199"/>
                  </a:lnTo>
                  <a:lnTo>
                    <a:pt x="310" y="269"/>
                  </a:lnTo>
                  <a:lnTo>
                    <a:pt x="315" y="276"/>
                  </a:lnTo>
                  <a:lnTo>
                    <a:pt x="322" y="284"/>
                  </a:lnTo>
                  <a:lnTo>
                    <a:pt x="330" y="287"/>
                  </a:lnTo>
                  <a:lnTo>
                    <a:pt x="337" y="291"/>
                  </a:lnTo>
                  <a:lnTo>
                    <a:pt x="356" y="293"/>
                  </a:lnTo>
                  <a:lnTo>
                    <a:pt x="374" y="285"/>
                  </a:lnTo>
                  <a:lnTo>
                    <a:pt x="381" y="280"/>
                  </a:lnTo>
                  <a:lnTo>
                    <a:pt x="387" y="274"/>
                  </a:lnTo>
                  <a:lnTo>
                    <a:pt x="392" y="267"/>
                  </a:lnTo>
                  <a:lnTo>
                    <a:pt x="396" y="258"/>
                  </a:lnTo>
                  <a:lnTo>
                    <a:pt x="396" y="239"/>
                  </a:lnTo>
                  <a:lnTo>
                    <a:pt x="391" y="223"/>
                  </a:lnTo>
                  <a:close/>
                </a:path>
              </a:pathLst>
            </a:custGeom>
            <a:ln>
              <a:headEnd/>
              <a:tailEnd/>
            </a:ln>
          </p:spPr>
          <p:style>
            <a:lnRef idx="2">
              <a:schemeClr val="accent1"/>
            </a:lnRef>
            <a:fillRef idx="1">
              <a:schemeClr val="lt1"/>
            </a:fillRef>
            <a:effectRef idx="0">
              <a:schemeClr val="accent1"/>
            </a:effectRef>
            <a:fontRef idx="minor">
              <a:schemeClr val="dk1"/>
            </a:fontRef>
          </p:style>
          <p:txBody>
            <a:bodyPr vert="horz" wrap="square" lIns="45715" tIns="22857" rIns="45715" bIns="22857" numCol="1" anchor="t" anchorCtr="0" compatLnSpc="1">
              <a:prstTxWarp prst="textNoShape">
                <a:avLst/>
              </a:prstTxWarp>
            </a:bodyPr>
            <a:lstStyle/>
            <a:p>
              <a:endParaRPr lang="en-US" sz="900"/>
            </a:p>
          </p:txBody>
        </p:sp>
      </p:grpSp>
      <p:cxnSp>
        <p:nvCxnSpPr>
          <p:cNvPr id="26" name="Łącznik prosty ze strzałką 25">
            <a:extLst>
              <a:ext uri="{FF2B5EF4-FFF2-40B4-BE49-F238E27FC236}">
                <a16:creationId xmlns:a16="http://schemas.microsoft.com/office/drawing/2014/main" id="{A9CCC0FA-207C-9252-81FB-9393B1A20A9A}"/>
              </a:ext>
            </a:extLst>
          </p:cNvPr>
          <p:cNvCxnSpPr>
            <a:cxnSpLocks/>
          </p:cNvCxnSpPr>
          <p:nvPr/>
        </p:nvCxnSpPr>
        <p:spPr>
          <a:xfrm>
            <a:off x="8807685" y="4208636"/>
            <a:ext cx="0" cy="321638"/>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026" name="Obraz 1">
            <a:extLst>
              <a:ext uri="{FF2B5EF4-FFF2-40B4-BE49-F238E27FC236}">
                <a16:creationId xmlns:a16="http://schemas.microsoft.com/office/drawing/2014/main" id="{37C490FA-C034-C895-E92B-257B21BF6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017" y="4639279"/>
            <a:ext cx="1228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FB0A6F1B-4E51-D4BC-ED00-4FA2D3C8B5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4221" y="4844908"/>
            <a:ext cx="12668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34" name="Obraz 33">
            <a:extLst>
              <a:ext uri="{FF2B5EF4-FFF2-40B4-BE49-F238E27FC236}">
                <a16:creationId xmlns:a16="http://schemas.microsoft.com/office/drawing/2014/main" id="{72D02A46-F59D-F997-42A2-27352CE4FAAB}"/>
              </a:ext>
            </a:extLst>
          </p:cNvPr>
          <p:cNvPicPr>
            <a:picLocks noChangeAspect="1"/>
          </p:cNvPicPr>
          <p:nvPr/>
        </p:nvPicPr>
        <p:blipFill>
          <a:blip r:embed="rId7"/>
          <a:stretch>
            <a:fillRect/>
          </a:stretch>
        </p:blipFill>
        <p:spPr>
          <a:xfrm>
            <a:off x="7277019" y="5113410"/>
            <a:ext cx="1428949" cy="943107"/>
          </a:xfrm>
          <a:prstGeom prst="rect">
            <a:avLst/>
          </a:prstGeom>
        </p:spPr>
      </p:pic>
      <p:sp>
        <p:nvSpPr>
          <p:cNvPr id="37" name="pole tekstowe 36">
            <a:extLst>
              <a:ext uri="{FF2B5EF4-FFF2-40B4-BE49-F238E27FC236}">
                <a16:creationId xmlns:a16="http://schemas.microsoft.com/office/drawing/2014/main" id="{551A20B6-2585-B92A-45B7-43C8F389FC0D}"/>
              </a:ext>
            </a:extLst>
          </p:cNvPr>
          <p:cNvSpPr txBox="1"/>
          <p:nvPr/>
        </p:nvSpPr>
        <p:spPr>
          <a:xfrm>
            <a:off x="310747" y="2875595"/>
            <a:ext cx="2793157" cy="1384995"/>
          </a:xfrm>
          <a:prstGeom prst="rect">
            <a:avLst/>
          </a:prstGeom>
          <a:noFill/>
        </p:spPr>
        <p:txBody>
          <a:bodyPr wrap="square" rtlCol="0">
            <a:spAutoFit/>
          </a:bodyPr>
          <a:lstStyle/>
          <a:p>
            <a:pPr algn="ctr"/>
            <a:r>
              <a:rPr lang="pl-PL"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Mechanizm dystrybucji środków</a:t>
            </a:r>
          </a:p>
          <a:p>
            <a:endParaRPr lang="pl-PL" sz="18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id="{86911CFF-C2DF-E102-F218-4DA71CD3AD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4787" y="4054673"/>
            <a:ext cx="1090305" cy="10903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0CF7C6BA-616B-A6DC-3E9D-04DBF78868CF}"/>
              </a:ext>
            </a:extLst>
          </p:cNvPr>
          <p:cNvPicPr>
            <a:picLocks noChangeAspect="1"/>
          </p:cNvPicPr>
          <p:nvPr/>
        </p:nvPicPr>
        <p:blipFill>
          <a:blip r:embed="rId9"/>
          <a:stretch>
            <a:fillRect/>
          </a:stretch>
        </p:blipFill>
        <p:spPr>
          <a:xfrm>
            <a:off x="9675312" y="4115288"/>
            <a:ext cx="1848108" cy="828791"/>
          </a:xfrm>
          <a:prstGeom prst="rect">
            <a:avLst/>
          </a:prstGeom>
        </p:spPr>
      </p:pic>
      <p:pic>
        <p:nvPicPr>
          <p:cNvPr id="12" name="Obraz 11">
            <a:extLst>
              <a:ext uri="{FF2B5EF4-FFF2-40B4-BE49-F238E27FC236}">
                <a16:creationId xmlns:a16="http://schemas.microsoft.com/office/drawing/2014/main" id="{82352599-49F2-8CCB-F38E-C6D58CF2C318}"/>
              </a:ext>
            </a:extLst>
          </p:cNvPr>
          <p:cNvPicPr>
            <a:picLocks noChangeAspect="1"/>
          </p:cNvPicPr>
          <p:nvPr/>
        </p:nvPicPr>
        <p:blipFill>
          <a:blip r:embed="rId10"/>
          <a:stretch>
            <a:fillRect/>
          </a:stretch>
        </p:blipFill>
        <p:spPr>
          <a:xfrm>
            <a:off x="10117154" y="5302161"/>
            <a:ext cx="1419423" cy="943107"/>
          </a:xfrm>
          <a:prstGeom prst="rect">
            <a:avLst/>
          </a:prstGeom>
        </p:spPr>
      </p:pic>
      <p:pic>
        <p:nvPicPr>
          <p:cNvPr id="5" name="Obraz 4">
            <a:extLst>
              <a:ext uri="{FF2B5EF4-FFF2-40B4-BE49-F238E27FC236}">
                <a16:creationId xmlns:a16="http://schemas.microsoft.com/office/drawing/2014/main" id="{D8711257-0061-A196-D89A-21449E04CA17}"/>
              </a:ext>
            </a:extLst>
          </p:cNvPr>
          <p:cNvPicPr>
            <a:picLocks noChangeAspect="1"/>
          </p:cNvPicPr>
          <p:nvPr/>
        </p:nvPicPr>
        <p:blipFill>
          <a:blip r:embed="rId11"/>
          <a:stretch>
            <a:fillRect/>
          </a:stretch>
        </p:blipFill>
        <p:spPr>
          <a:xfrm>
            <a:off x="7569199" y="3320729"/>
            <a:ext cx="2470507" cy="545570"/>
          </a:xfrm>
          <a:prstGeom prst="rect">
            <a:avLst/>
          </a:prstGeom>
        </p:spPr>
      </p:pic>
      <p:pic>
        <p:nvPicPr>
          <p:cNvPr id="8" name="Obraz 7">
            <a:extLst>
              <a:ext uri="{FF2B5EF4-FFF2-40B4-BE49-F238E27FC236}">
                <a16:creationId xmlns:a16="http://schemas.microsoft.com/office/drawing/2014/main" id="{9687DC6D-5A9C-080D-2C22-D723427F4E26}"/>
              </a:ext>
            </a:extLst>
          </p:cNvPr>
          <p:cNvPicPr>
            <a:picLocks noChangeAspect="1"/>
          </p:cNvPicPr>
          <p:nvPr/>
        </p:nvPicPr>
        <p:blipFill>
          <a:blip r:embed="rId12"/>
          <a:stretch>
            <a:fillRect/>
          </a:stretch>
        </p:blipFill>
        <p:spPr>
          <a:xfrm>
            <a:off x="5671622" y="5538393"/>
            <a:ext cx="1406006" cy="1054504"/>
          </a:xfrm>
          <a:prstGeom prst="rect">
            <a:avLst/>
          </a:prstGeom>
        </p:spPr>
      </p:pic>
    </p:spTree>
    <p:extLst>
      <p:ext uri="{BB962C8B-B14F-4D97-AF65-F5344CB8AC3E}">
        <p14:creationId xmlns:p14="http://schemas.microsoft.com/office/powerpoint/2010/main" val="298909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8EB805-0686-0132-908E-92CD2C554648}"/>
              </a:ext>
            </a:extLst>
          </p:cNvPr>
          <p:cNvSpPr>
            <a:spLocks noGrp="1"/>
          </p:cNvSpPr>
          <p:nvPr>
            <p:ph type="title"/>
          </p:nvPr>
        </p:nvSpPr>
        <p:spPr>
          <a:xfrm>
            <a:off x="592739" y="528379"/>
            <a:ext cx="11006521" cy="1186119"/>
          </a:xfrm>
        </p:spPr>
        <p:txBody>
          <a:bodyPr>
            <a:normAutofit/>
          </a:bodyPr>
          <a:lstStyle/>
          <a:p>
            <a:pPr algn="ctr"/>
            <a:r>
              <a:rPr lang="pl-PL" sz="2400" dirty="0">
                <a:latin typeface="Open Sans" panose="020B0606030504020204" pitchFamily="34" charset="0"/>
                <a:ea typeface="Open Sans" panose="020B0606030504020204" pitchFamily="34" charset="0"/>
                <a:cs typeface="Open Sans" panose="020B0606030504020204" pitchFamily="34" charset="0"/>
              </a:rPr>
              <a:t>Pożyczka Inwestycyjna dla Regionu Mazowieckiego Regionalnego (RMR) </a:t>
            </a:r>
            <a:br>
              <a:rPr lang="pl-PL" sz="2000" dirty="0">
                <a:latin typeface="Open Sans" panose="020B0606030504020204" pitchFamily="34" charset="0"/>
                <a:ea typeface="Open Sans" panose="020B0606030504020204" pitchFamily="34" charset="0"/>
                <a:cs typeface="Open Sans" panose="020B0606030504020204" pitchFamily="34" charset="0"/>
              </a:rPr>
            </a:br>
            <a:r>
              <a:rPr lang="pl-PL" sz="2000" dirty="0">
                <a:latin typeface="Open Sans" panose="020B0606030504020204" pitchFamily="34" charset="0"/>
                <a:ea typeface="Open Sans" panose="020B0606030504020204" pitchFamily="34" charset="0"/>
                <a:cs typeface="Open Sans" panose="020B0606030504020204" pitchFamily="34" charset="0"/>
              </a:rPr>
              <a:t>– podstawowe informacje</a:t>
            </a:r>
            <a:endParaRPr lang="pl-PL" sz="2000" dirty="0"/>
          </a:p>
        </p:txBody>
      </p:sp>
      <p:sp>
        <p:nvSpPr>
          <p:cNvPr id="4" name="Symbol zastępczy numeru slajdu 3">
            <a:extLst>
              <a:ext uri="{FF2B5EF4-FFF2-40B4-BE49-F238E27FC236}">
                <a16:creationId xmlns:a16="http://schemas.microsoft.com/office/drawing/2014/main" id="{89A4FAF6-47EB-E38F-1960-EACABBAAADA0}"/>
              </a:ext>
            </a:extLst>
          </p:cNvPr>
          <p:cNvSpPr>
            <a:spLocks noGrp="1"/>
          </p:cNvSpPr>
          <p:nvPr>
            <p:ph type="sldNum" sz="quarter" idx="10"/>
          </p:nvPr>
        </p:nvSpPr>
        <p:spPr/>
        <p:txBody>
          <a:bodyPr/>
          <a:lstStyle/>
          <a:p>
            <a:fld id="{F8C0183B-A19B-450E-9615-6C83693937D9}" type="slidenum">
              <a:rPr lang="pl-PL" smtClean="0"/>
              <a:t>4</a:t>
            </a:fld>
            <a:endParaRPr lang="pl-PL"/>
          </a:p>
        </p:txBody>
      </p:sp>
      <p:pic>
        <p:nvPicPr>
          <p:cNvPr id="5" name="Symbol zastępczy zawartości 5" descr="Monety kontur">
            <a:extLst>
              <a:ext uri="{FF2B5EF4-FFF2-40B4-BE49-F238E27FC236}">
                <a16:creationId xmlns:a16="http://schemas.microsoft.com/office/drawing/2014/main" id="{C46381CC-2358-B40C-8985-C8A93E86B9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5913" y="1915542"/>
            <a:ext cx="1312415" cy="1312415"/>
          </a:xfrm>
          <a:prstGeom prst="rect">
            <a:avLst/>
          </a:prstGeom>
        </p:spPr>
      </p:pic>
      <p:pic>
        <p:nvPicPr>
          <p:cNvPr id="6" name="Obraz 5">
            <a:extLst>
              <a:ext uri="{FF2B5EF4-FFF2-40B4-BE49-F238E27FC236}">
                <a16:creationId xmlns:a16="http://schemas.microsoft.com/office/drawing/2014/main" id="{A1027B9E-97A5-D488-0595-F63470C1A457}"/>
              </a:ext>
            </a:extLst>
          </p:cNvPr>
          <p:cNvPicPr>
            <a:picLocks noChangeAspect="1"/>
          </p:cNvPicPr>
          <p:nvPr/>
        </p:nvPicPr>
        <p:blipFill>
          <a:blip r:embed="rId4"/>
          <a:stretch>
            <a:fillRect/>
          </a:stretch>
        </p:blipFill>
        <p:spPr>
          <a:xfrm>
            <a:off x="3800381" y="1709151"/>
            <a:ext cx="1543238" cy="1466503"/>
          </a:xfrm>
          <a:prstGeom prst="rect">
            <a:avLst/>
          </a:prstGeom>
          <a:ln>
            <a:noFill/>
          </a:ln>
        </p:spPr>
      </p:pic>
      <p:pic>
        <p:nvPicPr>
          <p:cNvPr id="7" name="Obraz 6">
            <a:extLst>
              <a:ext uri="{FF2B5EF4-FFF2-40B4-BE49-F238E27FC236}">
                <a16:creationId xmlns:a16="http://schemas.microsoft.com/office/drawing/2014/main" id="{4EE58262-6D42-A731-47E0-E275801DF199}"/>
              </a:ext>
            </a:extLst>
          </p:cNvPr>
          <p:cNvPicPr>
            <a:picLocks noChangeAspect="1"/>
          </p:cNvPicPr>
          <p:nvPr/>
        </p:nvPicPr>
        <p:blipFill>
          <a:blip r:embed="rId5"/>
          <a:stretch>
            <a:fillRect/>
          </a:stretch>
        </p:blipFill>
        <p:spPr>
          <a:xfrm>
            <a:off x="6380577" y="1915542"/>
            <a:ext cx="1545342" cy="1198429"/>
          </a:xfrm>
          <a:prstGeom prst="rect">
            <a:avLst/>
          </a:prstGeom>
        </p:spPr>
      </p:pic>
      <p:pic>
        <p:nvPicPr>
          <p:cNvPr id="8" name="Obraz 7">
            <a:extLst>
              <a:ext uri="{FF2B5EF4-FFF2-40B4-BE49-F238E27FC236}">
                <a16:creationId xmlns:a16="http://schemas.microsoft.com/office/drawing/2014/main" id="{DB0FE0EA-6A71-252F-F409-5FC782B0D04B}"/>
              </a:ext>
            </a:extLst>
          </p:cNvPr>
          <p:cNvPicPr>
            <a:picLocks noChangeAspect="1"/>
          </p:cNvPicPr>
          <p:nvPr/>
        </p:nvPicPr>
        <p:blipFill>
          <a:blip r:embed="rId6"/>
          <a:stretch>
            <a:fillRect/>
          </a:stretch>
        </p:blipFill>
        <p:spPr>
          <a:xfrm>
            <a:off x="9049256" y="1738618"/>
            <a:ext cx="1481097" cy="1497313"/>
          </a:xfrm>
          <a:prstGeom prst="rect">
            <a:avLst/>
          </a:prstGeom>
        </p:spPr>
      </p:pic>
      <p:sp>
        <p:nvSpPr>
          <p:cNvPr id="10" name="pole tekstowe 9">
            <a:extLst>
              <a:ext uri="{FF2B5EF4-FFF2-40B4-BE49-F238E27FC236}">
                <a16:creationId xmlns:a16="http://schemas.microsoft.com/office/drawing/2014/main" id="{87FCC746-2550-1E47-4A48-764B7A077F13}"/>
              </a:ext>
            </a:extLst>
          </p:cNvPr>
          <p:cNvSpPr txBox="1"/>
          <p:nvPr/>
        </p:nvSpPr>
        <p:spPr>
          <a:xfrm>
            <a:off x="261938" y="3630044"/>
            <a:ext cx="2771775" cy="707886"/>
          </a:xfrm>
          <a:prstGeom prst="rect">
            <a:avLst/>
          </a:prstGeom>
          <a:noFill/>
        </p:spPr>
        <p:txBody>
          <a:bodyPr wrap="square">
            <a:spAutoFit/>
          </a:bodyPr>
          <a:lstStyle/>
          <a:p>
            <a:pPr algn="ct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Wysokość wsparcia:</a:t>
            </a:r>
            <a:b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do</a:t>
            </a: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3 mln zł</a:t>
            </a:r>
            <a:endParaRPr lang="pl-PL"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pole tekstowe 11">
            <a:extLst>
              <a:ext uri="{FF2B5EF4-FFF2-40B4-BE49-F238E27FC236}">
                <a16:creationId xmlns:a16="http://schemas.microsoft.com/office/drawing/2014/main" id="{43F7ECF8-EA4F-F5A7-0E33-479F07DD2BAB}"/>
              </a:ext>
            </a:extLst>
          </p:cNvPr>
          <p:cNvSpPr txBox="1"/>
          <p:nvPr/>
        </p:nvSpPr>
        <p:spPr>
          <a:xfrm>
            <a:off x="3340100" y="3630044"/>
            <a:ext cx="2410009" cy="1938992"/>
          </a:xfrm>
          <a:prstGeom prst="rect">
            <a:avLst/>
          </a:prstGeom>
          <a:noFill/>
        </p:spPr>
        <p:txBody>
          <a:bodyPr wrap="square">
            <a:spAutoFit/>
          </a:bodyPr>
          <a:lstStyle/>
          <a:p>
            <a:pPr algn="ct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Oprocentowanie: </a:t>
            </a:r>
            <a:b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od 1% do 2%</a:t>
            </a:r>
            <a:br>
              <a:rPr lang="pl-PL" sz="2000" b="1"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 skali roku</a:t>
            </a:r>
          </a:p>
          <a:p>
            <a:pPr algn="ctr"/>
            <a:r>
              <a:rPr lang="pl-PL" sz="20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t>
            </a:r>
            <a:r>
              <a:rPr lang="pl-PL" sz="2000" b="1" dirty="0">
                <a:solidFill>
                  <a:schemeClr val="accent1">
                    <a:lumMod val="60000"/>
                    <a:lumOff val="4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 zależności od rodzaju preferencji</a:t>
            </a:r>
            <a:r>
              <a:rPr lang="pl-PL" dirty="0">
                <a:solidFill>
                  <a:schemeClr val="accent1">
                    <a:lumMod val="60000"/>
                    <a:lumOff val="40000"/>
                  </a:schemeClr>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t>
            </a:r>
            <a:endParaRPr lang="pl-PL"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pole tekstowe 13">
            <a:extLst>
              <a:ext uri="{FF2B5EF4-FFF2-40B4-BE49-F238E27FC236}">
                <a16:creationId xmlns:a16="http://schemas.microsoft.com/office/drawing/2014/main" id="{BA57BBB3-602A-AE82-AE03-94669EC287D7}"/>
              </a:ext>
            </a:extLst>
          </p:cNvPr>
          <p:cNvSpPr txBox="1"/>
          <p:nvPr/>
        </p:nvSpPr>
        <p:spPr>
          <a:xfrm>
            <a:off x="5750109" y="3630044"/>
            <a:ext cx="2825566" cy="1600438"/>
          </a:xfrm>
          <a:prstGeom prst="rect">
            <a:avLst/>
          </a:prstGeom>
          <a:noFill/>
        </p:spPr>
        <p:txBody>
          <a:bodyPr wrap="square">
            <a:spAutoFit/>
          </a:bodyPr>
          <a:lstStyle/>
          <a:p>
            <a:pPr algn="ct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Okres spłaty: </a:t>
            </a:r>
            <a:b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do 6 lub 8 lat </a:t>
            </a:r>
            <a:b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t>
            </a:r>
            <a:r>
              <a:rPr lang="pl-PL" sz="2000" b="1"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 zależności od </a:t>
            </a:r>
            <a:br>
              <a:rPr lang="pl-PL" sz="2000" b="1"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rodzaju inwestycji</a:t>
            </a:r>
            <a:r>
              <a:rPr lang="pl-PL"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t>
            </a:r>
            <a:br>
              <a:rPr lang="pl-PL" dirty="0">
                <a:solidFill>
                  <a:srgbClr val="000000"/>
                </a:solidFill>
                <a:effectLst/>
                <a:highlight>
                  <a:srgbClr val="FFFFFF"/>
                </a:highlight>
                <a:latin typeface="Calibri" panose="020F0502020204030204" pitchFamily="34" charset="0"/>
                <a:ea typeface="Aptos" panose="020B0004020202020204" pitchFamily="34" charset="0"/>
              </a:rPr>
            </a:br>
            <a:endParaRPr lang="pl-PL" dirty="0"/>
          </a:p>
        </p:txBody>
      </p:sp>
      <p:sp>
        <p:nvSpPr>
          <p:cNvPr id="16" name="pole tekstowe 15">
            <a:extLst>
              <a:ext uri="{FF2B5EF4-FFF2-40B4-BE49-F238E27FC236}">
                <a16:creationId xmlns:a16="http://schemas.microsoft.com/office/drawing/2014/main" id="{DE1AEA35-63D4-DB4E-CEC9-5D72E86D3336}"/>
              </a:ext>
            </a:extLst>
          </p:cNvPr>
          <p:cNvSpPr txBox="1"/>
          <p:nvPr/>
        </p:nvSpPr>
        <p:spPr>
          <a:xfrm>
            <a:off x="8267700" y="3551239"/>
            <a:ext cx="3825272" cy="1393523"/>
          </a:xfrm>
          <a:prstGeom prst="rect">
            <a:avLst/>
          </a:prstGeom>
          <a:noFill/>
        </p:spPr>
        <p:txBody>
          <a:bodyPr wrap="square">
            <a:spAutoFit/>
          </a:bodyPr>
          <a:lstStyle/>
          <a:p>
            <a:pPr algn="ctr">
              <a:lnSpc>
                <a:spcPct val="107000"/>
              </a:lnSpc>
              <a:spcAft>
                <a:spcPts val="800"/>
              </a:spcAft>
            </a:pPr>
            <a:r>
              <a:rPr lang="pl-PL" sz="2000" kern="1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Karencja w spłacie: </a:t>
            </a:r>
            <a:br>
              <a:rPr lang="pl-PL" sz="2000" kern="1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kern="1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do 6 lub 12 miesięcy </a:t>
            </a:r>
            <a:br>
              <a:rPr lang="pl-PL" sz="2000" kern="1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kern="1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t>
            </a:r>
            <a:r>
              <a:rPr lang="pl-PL" sz="2000" b="1" kern="100"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w zależności od </a:t>
            </a:r>
            <a:br>
              <a:rPr lang="pl-PL" sz="2000" b="1" kern="100"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br>
            <a:r>
              <a:rPr lang="pl-PL" sz="2000" b="1" kern="100" dirty="0">
                <a:solidFill>
                  <a:schemeClr val="accent1">
                    <a:lumMod val="60000"/>
                    <a:lumOff val="40000"/>
                  </a:schemeClr>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rodzaju inwestycji</a:t>
            </a:r>
            <a:r>
              <a:rPr lang="pl-PL" kern="10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t>
            </a:r>
            <a:endParaRPr lang="pl-PL"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874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8E7CDD-3709-7CD2-C2FB-0CECAC768340}"/>
              </a:ext>
            </a:extLst>
          </p:cNvPr>
          <p:cNvSpPr>
            <a:spLocks noGrp="1"/>
          </p:cNvSpPr>
          <p:nvPr>
            <p:ph type="title"/>
          </p:nvPr>
        </p:nvSpPr>
        <p:spPr>
          <a:xfrm>
            <a:off x="495655" y="262322"/>
            <a:ext cx="5790373" cy="392532"/>
          </a:xfrm>
        </p:spPr>
        <p:txBody>
          <a:bodyPr>
            <a:normAutofit fontScale="90000"/>
          </a:bodyPr>
          <a:lstStyle/>
          <a:p>
            <a:pPr algn="ctr"/>
            <a:br>
              <a:rPr lang="pl-PL" sz="2800" dirty="0">
                <a:latin typeface="Open Sans" panose="020B0606030504020204" pitchFamily="34" charset="0"/>
                <a:ea typeface="Open Sans" panose="020B0606030504020204" pitchFamily="34" charset="0"/>
                <a:cs typeface="Open Sans" panose="020B0606030504020204" pitchFamily="34" charset="0"/>
              </a:rPr>
            </a:br>
            <a:endParaRPr lang="pl-PL" dirty="0"/>
          </a:p>
        </p:txBody>
      </p:sp>
      <p:sp>
        <p:nvSpPr>
          <p:cNvPr id="3" name="Symbol zastępczy zawartości 2">
            <a:extLst>
              <a:ext uri="{FF2B5EF4-FFF2-40B4-BE49-F238E27FC236}">
                <a16:creationId xmlns:a16="http://schemas.microsoft.com/office/drawing/2014/main" id="{1BD09B0B-E88E-A4F2-FDE5-06A64F3F6473}"/>
              </a:ext>
            </a:extLst>
          </p:cNvPr>
          <p:cNvSpPr>
            <a:spLocks noGrp="1"/>
          </p:cNvSpPr>
          <p:nvPr>
            <p:ph idx="1"/>
          </p:nvPr>
        </p:nvSpPr>
        <p:spPr>
          <a:xfrm>
            <a:off x="876299" y="857250"/>
            <a:ext cx="7891919" cy="5634037"/>
          </a:xfrm>
        </p:spPr>
        <p:txBody>
          <a:bodyPr>
            <a:normAutofit/>
          </a:bodyPr>
          <a:lstStyle/>
          <a:p>
            <a:r>
              <a:rPr lang="pl-PL" sz="20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Mikro, małe i średnie przedsiębiorstwa oraz przedsiębiorstwa typu small </a:t>
            </a:r>
            <a:r>
              <a:rPr lang="pl-PL" sz="2000" b="1" kern="100" dirty="0" err="1">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mid</a:t>
            </a:r>
            <a:r>
              <a:rPr lang="pl-PL" sz="20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-cap i </a:t>
            </a:r>
            <a:r>
              <a:rPr lang="pl-PL" sz="2000" b="1" kern="100" dirty="0" err="1">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mid</a:t>
            </a:r>
            <a:r>
              <a:rPr lang="pl-PL" sz="20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-cap</a:t>
            </a:r>
          </a:p>
          <a:p>
            <a:r>
              <a:rPr lang="pl-PL" sz="2000" kern="100" dirty="0">
                <a:effectLst/>
                <a:latin typeface="Open Sans" panose="020B0606030504020204" pitchFamily="34" charset="0"/>
                <a:ea typeface="Open Sans" panose="020B0606030504020204" pitchFamily="34" charset="0"/>
                <a:cs typeface="Open Sans" panose="020B0606030504020204" pitchFamily="34" charset="0"/>
              </a:rPr>
              <a:t>Pożyczki mogą finansować inwestycje zlokalizowane na terenie </a:t>
            </a:r>
            <a:r>
              <a:rPr lang="pl-PL" sz="20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Regionu Mazowieckiego Regionalnego </a:t>
            </a:r>
            <a:r>
              <a:rPr lang="pl-PL" sz="2000" kern="100" dirty="0">
                <a:effectLst/>
                <a:latin typeface="Open Sans" panose="020B0606030504020204" pitchFamily="34" charset="0"/>
                <a:ea typeface="Open Sans" panose="020B0606030504020204" pitchFamily="34" charset="0"/>
                <a:cs typeface="Open Sans" panose="020B0606030504020204" pitchFamily="34" charset="0"/>
              </a:rPr>
              <a:t>(RMR), czyli obszaru </a:t>
            </a:r>
            <a:r>
              <a:rPr lang="pl-PL" sz="20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obejmującego województwo mazowieckie z wyłączeniem powiatów</a:t>
            </a:r>
            <a:r>
              <a:rPr lang="pl-PL" sz="2000"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p>
          <a:p>
            <a:pPr marL="0" indent="0">
              <a:buNone/>
            </a:pPr>
            <a:br>
              <a:rPr lang="pl-PL" sz="2000" kern="100" dirty="0">
                <a:effectLst/>
                <a:latin typeface="Open Sans" panose="020B0606030504020204" pitchFamily="34" charset="0"/>
                <a:ea typeface="Open Sans" panose="020B0606030504020204" pitchFamily="34" charset="0"/>
                <a:cs typeface="Open Sans" panose="020B0606030504020204" pitchFamily="34" charset="0"/>
              </a:rPr>
            </a:br>
            <a:r>
              <a:rPr lang="pl-PL" sz="2000" kern="100" dirty="0">
                <a:effectLst/>
                <a:latin typeface="Open Sans" panose="020B0606030504020204" pitchFamily="34" charset="0"/>
                <a:ea typeface="Open Sans" panose="020B0606030504020204" pitchFamily="34" charset="0"/>
                <a:cs typeface="Open Sans" panose="020B0606030504020204" pitchFamily="34" charset="0"/>
              </a:rPr>
              <a:t>- </a:t>
            </a: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grodziskiego,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legionowskiego,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mińskiego,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nowodworskiego,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otwockiego,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piaseczyńskiego,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pruszkowskiego,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warszawskiego zachodniego,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wołomińskiego </a:t>
            </a:r>
            <a:br>
              <a:rPr lang="pl-PL" sz="2000" b="1" kern="100" dirty="0">
                <a:effectLst/>
                <a:latin typeface="Open Sans" panose="020B0606030504020204" pitchFamily="34" charset="0"/>
                <a:ea typeface="Open Sans" panose="020B0606030504020204" pitchFamily="34" charset="0"/>
                <a:cs typeface="Open Sans" panose="020B0606030504020204" pitchFamily="34" charset="0"/>
              </a:rPr>
            </a:br>
            <a:r>
              <a:rPr lang="pl-PL" sz="2000" b="1" kern="100" dirty="0">
                <a:effectLst/>
                <a:latin typeface="Open Sans" panose="020B0606030504020204" pitchFamily="34" charset="0"/>
                <a:ea typeface="Open Sans" panose="020B0606030504020204" pitchFamily="34" charset="0"/>
                <a:cs typeface="Open Sans" panose="020B0606030504020204" pitchFamily="34" charset="0"/>
              </a:rPr>
              <a:t>- oraz m. st. Warszawy.</a:t>
            </a:r>
          </a:p>
          <a:p>
            <a:endParaRPr lang="pl-PL" dirty="0"/>
          </a:p>
        </p:txBody>
      </p:sp>
      <p:sp>
        <p:nvSpPr>
          <p:cNvPr id="4" name="Symbol zastępczy numeru slajdu 3">
            <a:extLst>
              <a:ext uri="{FF2B5EF4-FFF2-40B4-BE49-F238E27FC236}">
                <a16:creationId xmlns:a16="http://schemas.microsoft.com/office/drawing/2014/main" id="{A9FDA7C2-A0D0-5323-B5AB-37142513337A}"/>
              </a:ext>
            </a:extLst>
          </p:cNvPr>
          <p:cNvSpPr>
            <a:spLocks noGrp="1"/>
          </p:cNvSpPr>
          <p:nvPr>
            <p:ph type="sldNum" sz="quarter" idx="10"/>
          </p:nvPr>
        </p:nvSpPr>
        <p:spPr/>
        <p:txBody>
          <a:bodyPr/>
          <a:lstStyle/>
          <a:p>
            <a:fld id="{F8C0183B-A19B-450E-9615-6C83693937D9}" type="slidenum">
              <a:rPr lang="pl-PL" smtClean="0"/>
              <a:t>5</a:t>
            </a:fld>
            <a:endParaRPr lang="pl-PL"/>
          </a:p>
        </p:txBody>
      </p:sp>
      <p:pic>
        <p:nvPicPr>
          <p:cNvPr id="8" name="Obraz 7" descr="Obraz zawierający mapa&#10;&#10;Opis wygenerowany automatycznie">
            <a:extLst>
              <a:ext uri="{FF2B5EF4-FFF2-40B4-BE49-F238E27FC236}">
                <a16:creationId xmlns:a16="http://schemas.microsoft.com/office/drawing/2014/main" id="{D9C87C9E-B4AB-6D04-A30D-FAB518EFF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341" y="2311181"/>
            <a:ext cx="3965360" cy="3950138"/>
          </a:xfrm>
          <a:prstGeom prst="rect">
            <a:avLst/>
          </a:prstGeom>
        </p:spPr>
      </p:pic>
      <p:sp>
        <p:nvSpPr>
          <p:cNvPr id="5" name="Tytuł 1">
            <a:extLst>
              <a:ext uri="{FF2B5EF4-FFF2-40B4-BE49-F238E27FC236}">
                <a16:creationId xmlns:a16="http://schemas.microsoft.com/office/drawing/2014/main" id="{9B257B46-2BD2-6674-9EFF-62DA73CCB30F}"/>
              </a:ext>
            </a:extLst>
          </p:cNvPr>
          <p:cNvSpPr txBox="1">
            <a:spLocks/>
          </p:cNvSpPr>
          <p:nvPr/>
        </p:nvSpPr>
        <p:spPr>
          <a:xfrm>
            <a:off x="594487" y="366713"/>
            <a:ext cx="9852728" cy="1529071"/>
          </a:xfrm>
          <a:prstGeom prst="rect">
            <a:avLst/>
          </a:prstGeom>
        </p:spPr>
        <p:txBody>
          <a:bodyPr vert="horz" lIns="0" tIns="0" rIns="0" bIns="0" rtlCol="0" anchor="t" anchorCtr="0">
            <a:norm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r>
              <a:rPr lang="pl-PL" sz="2400" dirty="0">
                <a:latin typeface="Open Sans" panose="020B0606030504020204" pitchFamily="34" charset="0"/>
                <a:ea typeface="Open Sans" panose="020B0606030504020204" pitchFamily="34" charset="0"/>
                <a:cs typeface="Open Sans" panose="020B0606030504020204" pitchFamily="34" charset="0"/>
              </a:rPr>
              <a:t>Kto może ubiegać się o wsparcie</a:t>
            </a:r>
            <a:br>
              <a:rPr lang="pl-PL" sz="2800" dirty="0">
                <a:latin typeface="Open Sans" panose="020B0606030504020204" pitchFamily="34" charset="0"/>
                <a:ea typeface="Open Sans" panose="020B0606030504020204" pitchFamily="34" charset="0"/>
                <a:cs typeface="Open Sans" panose="020B0606030504020204" pitchFamily="34" charset="0"/>
              </a:rPr>
            </a:br>
            <a:endParaRPr lang="pl-PL" dirty="0"/>
          </a:p>
        </p:txBody>
      </p:sp>
    </p:spTree>
    <p:extLst>
      <p:ext uri="{BB962C8B-B14F-4D97-AF65-F5344CB8AC3E}">
        <p14:creationId xmlns:p14="http://schemas.microsoft.com/office/powerpoint/2010/main" val="269522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12BD18-1174-72EC-46D7-040669CF2A4C}"/>
              </a:ext>
            </a:extLst>
          </p:cNvPr>
          <p:cNvSpPr>
            <a:spLocks noGrp="1"/>
          </p:cNvSpPr>
          <p:nvPr>
            <p:ph type="title"/>
          </p:nvPr>
        </p:nvSpPr>
        <p:spPr>
          <a:xfrm>
            <a:off x="1168614" y="366714"/>
            <a:ext cx="9852728" cy="490536"/>
          </a:xfrm>
        </p:spPr>
        <p:txBody>
          <a:bodyPr>
            <a:normAutofit/>
          </a:bodyPr>
          <a:lstStyle/>
          <a:p>
            <a:pPr algn="ctr"/>
            <a:r>
              <a:rPr lang="pl-PL" sz="2400" dirty="0"/>
              <a:t>Co można sfinansować?</a:t>
            </a:r>
          </a:p>
        </p:txBody>
      </p:sp>
      <p:sp>
        <p:nvSpPr>
          <p:cNvPr id="3" name="Symbol zastępczy zawartości 2">
            <a:extLst>
              <a:ext uri="{FF2B5EF4-FFF2-40B4-BE49-F238E27FC236}">
                <a16:creationId xmlns:a16="http://schemas.microsoft.com/office/drawing/2014/main" id="{217752CE-8F4D-D814-DF43-E27EFC9A29B7}"/>
              </a:ext>
            </a:extLst>
          </p:cNvPr>
          <p:cNvSpPr>
            <a:spLocks noGrp="1"/>
          </p:cNvSpPr>
          <p:nvPr>
            <p:ph idx="1"/>
          </p:nvPr>
        </p:nvSpPr>
        <p:spPr>
          <a:xfrm>
            <a:off x="349595" y="857250"/>
            <a:ext cx="10908610" cy="5511019"/>
          </a:xfrm>
        </p:spPr>
        <p:txBody>
          <a:bodyPr>
            <a:normAutofit fontScale="77500" lnSpcReduction="20000"/>
          </a:bodyPr>
          <a:lstStyle/>
          <a:p>
            <a:pPr lvl="0">
              <a:lnSpc>
                <a:spcPct val="115000"/>
              </a:lnSpc>
              <a:spcBef>
                <a:spcPts val="600"/>
              </a:spcBef>
              <a:spcAft>
                <a:spcPts val="600"/>
              </a:spcAft>
              <a:buFont typeface="Wingdings" panose="05000000000000000000" pitchFamily="2" charset="2"/>
              <a:buChar char="Ø"/>
            </a:pPr>
            <a:r>
              <a:rPr lang="pl-PL" sz="2300" b="1" kern="100"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W</a:t>
            </a: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drożenie innowacji </a:t>
            </a:r>
          </a:p>
          <a:p>
            <a:pPr lvl="0">
              <a:lnSpc>
                <a:spcPct val="115000"/>
              </a:lnSpc>
              <a:spcBef>
                <a:spcPts val="600"/>
              </a:spcBef>
              <a:spcAft>
                <a:spcPts val="600"/>
              </a:spcAft>
              <a:buFont typeface="Wingdings" panose="05000000000000000000" pitchFamily="2" charset="2"/>
              <a:buChar char="Ø"/>
            </a:pPr>
            <a:r>
              <a:rPr lang="pl-PL" sz="2300" b="1" kern="100"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W</a:t>
            </a: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drożenie wyników prac badawczo-rozwojowych (B+R)  </a:t>
            </a:r>
          </a:p>
          <a:p>
            <a:pPr lvl="0">
              <a:lnSpc>
                <a:spcPct val="115000"/>
              </a:lnSpc>
              <a:spcBef>
                <a:spcPts val="600"/>
              </a:spcBef>
              <a:spcAft>
                <a:spcPts val="600"/>
              </a:spcAft>
              <a:buFont typeface="Wingdings" panose="05000000000000000000" pitchFamily="2" charset="2"/>
              <a:buChar char="Ø"/>
            </a:pP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Wykorzystanie nowoczesnych rozwiązań technologii informacyjno-komunikacyjnych</a:t>
            </a:r>
            <a:endParaRPr lang="pl-PL" sz="2300" b="1" kern="1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15000"/>
              </a:lnSpc>
              <a:spcBef>
                <a:spcPts val="600"/>
              </a:spcBef>
              <a:spcAft>
                <a:spcPts val="600"/>
              </a:spcAft>
              <a:buNone/>
            </a:pPr>
            <a:r>
              <a:rPr lang="pl-PL" sz="2200" b="1" kern="100" dirty="0">
                <a:effectLst/>
                <a:latin typeface="Open Sans" panose="020B0606030504020204" pitchFamily="34" charset="0"/>
                <a:ea typeface="Open Sans" panose="020B0606030504020204" pitchFamily="34" charset="0"/>
                <a:cs typeface="Open Sans" panose="020B0606030504020204" pitchFamily="34" charset="0"/>
              </a:rPr>
              <a:t> poprzez: </a:t>
            </a:r>
          </a:p>
          <a:p>
            <a:pPr marL="342900" indent="-342900">
              <a:buFont typeface="+mj-lt"/>
              <a:buAutoNum type="alphaLcParenR"/>
            </a:pP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rozbudowę przedsiębiorstwa </a:t>
            </a:r>
            <a:r>
              <a:rPr lang="pl-PL" sz="2300" b="1" kern="100" dirty="0">
                <a:effectLst/>
                <a:latin typeface="Open Sans" panose="020B0606030504020204" pitchFamily="34" charset="0"/>
                <a:ea typeface="Open Sans" panose="020B0606030504020204" pitchFamily="34" charset="0"/>
                <a:cs typeface="Open Sans" panose="020B0606030504020204" pitchFamily="34" charset="0"/>
              </a:rPr>
              <a:t>związaną w szczególności z wprowadzeniem na rynek nowych                      lub ulepszonych produktów i usług </a:t>
            </a:r>
            <a:r>
              <a:rPr lang="pl-PL" sz="2300" kern="100" dirty="0">
                <a:effectLst/>
                <a:latin typeface="Open Sans" panose="020B0606030504020204" pitchFamily="34" charset="0"/>
                <a:ea typeface="Open Sans" panose="020B0606030504020204" pitchFamily="34" charset="0"/>
                <a:cs typeface="Open Sans" panose="020B0606030504020204" pitchFamily="34" charset="0"/>
              </a:rPr>
              <a:t>(</a:t>
            </a: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innowacja produktowa</a:t>
            </a:r>
            <a:r>
              <a:rPr lang="pl-PL" sz="2300" kern="100" dirty="0">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mj-lt"/>
              <a:buAutoNum type="alphaLcParenR"/>
            </a:pP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zasadniczą zmianę procesu produkcyjnego </a:t>
            </a:r>
            <a:r>
              <a:rPr lang="pl-PL" sz="2300" b="1" kern="100" dirty="0">
                <a:effectLst/>
                <a:latin typeface="Open Sans" panose="020B0606030504020204" pitchFamily="34" charset="0"/>
                <a:ea typeface="Open Sans" panose="020B0606030504020204" pitchFamily="34" charset="0"/>
                <a:cs typeface="Open Sans" panose="020B0606030504020204" pitchFamily="34" charset="0"/>
              </a:rPr>
              <a:t>(m.in. przejścia z modelu liniowego na cyrkularny         i redukowanie masy odpadów</a:t>
            </a:r>
            <a:r>
              <a:rPr lang="pl-PL" sz="2300" kern="100" dirty="0">
                <a:effectLst/>
                <a:latin typeface="Open Sans" panose="020B0606030504020204" pitchFamily="34" charset="0"/>
                <a:ea typeface="Open Sans" panose="020B0606030504020204" pitchFamily="34" charset="0"/>
                <a:cs typeface="Open Sans" panose="020B0606030504020204" pitchFamily="34" charset="0"/>
              </a:rPr>
              <a:t>) lub </a:t>
            </a: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zmianę w sposobie świadczenia usług </a:t>
            </a:r>
            <a:r>
              <a:rPr lang="pl-PL" sz="2300"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innowacja procesowa</a:t>
            </a:r>
            <a:r>
              <a:rPr lang="pl-PL" sz="2300" b="1" kern="100" dirty="0">
                <a:effectLst/>
                <a:latin typeface="Open Sans" panose="020B0606030504020204" pitchFamily="34" charset="0"/>
                <a:ea typeface="Open Sans" panose="020B0606030504020204" pitchFamily="34" charset="0"/>
                <a:cs typeface="Open Sans" panose="020B0606030504020204" pitchFamily="34" charset="0"/>
              </a:rPr>
              <a:t>), a także towarzyszące im innowacje organizacyjne lub marketingowe</a:t>
            </a:r>
            <a:r>
              <a:rPr lang="pl-PL" sz="2300" kern="100" dirty="0">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mj-lt"/>
              <a:buAutoNum type="alphaLcParenR"/>
            </a:pPr>
            <a:r>
              <a:rPr lang="pl-PL" sz="23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rozwoju produktów i usług opartych na TIK </a:t>
            </a:r>
            <a:r>
              <a:rPr lang="pl-PL" sz="2300" dirty="0">
                <a:effectLst/>
                <a:latin typeface="Open Sans" panose="020B0606030504020204" pitchFamily="34" charset="0"/>
                <a:ea typeface="Open Sans" panose="020B0606030504020204" pitchFamily="34" charset="0"/>
                <a:cs typeface="Open Sans" panose="020B0606030504020204" pitchFamily="34" charset="0"/>
              </a:rPr>
              <a:t>- </a:t>
            </a:r>
            <a:r>
              <a:rPr lang="pl-PL" sz="2300" b="1" dirty="0">
                <a:effectLst/>
                <a:latin typeface="Open Sans" panose="020B0606030504020204" pitchFamily="34" charset="0"/>
                <a:ea typeface="Open Sans" panose="020B0606030504020204" pitchFamily="34" charset="0"/>
                <a:cs typeface="Open Sans" panose="020B0606030504020204" pitchFamily="34" charset="0"/>
              </a:rPr>
              <a:t>w tym m.in. sprzedaż produktów i usług w Internecie, tworzenie i udostępnianie usług elektronicznych, optymalizację procesów ułatwiających zarządzanie przedsiębiorstwem, współpracę pomiędzy przedsiębiorstwami poprzez zastosowanie rozwiązań informatycznych </a:t>
            </a:r>
            <a:r>
              <a:rPr lang="pl-PL" sz="2300" b="1" kern="100" dirty="0">
                <a:effectLst/>
                <a:latin typeface="Open Sans" panose="020B0606030504020204" pitchFamily="34" charset="0"/>
                <a:ea typeface="Open Sans" panose="020B0606030504020204" pitchFamily="34" charset="0"/>
                <a:cs typeface="Open Sans" panose="020B0606030504020204" pitchFamily="34" charset="0"/>
              </a:rPr>
              <a:t>(odpowiednio innowacja produktowa lub procesowa), </a:t>
            </a:r>
          </a:p>
          <a:p>
            <a:pPr marL="342900" indent="-342900">
              <a:buFont typeface="+mj-lt"/>
              <a:buAutoNum type="alphaLcParenR"/>
            </a:pPr>
            <a:r>
              <a:rPr lang="pl-PL" sz="2300" b="1"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wdrożenie specjalistycznych rozwiązań cyfrowych w przedsiębiorstwie</a:t>
            </a:r>
            <a:r>
              <a:rPr lang="pl-PL" sz="2300" kern="10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2300" b="1" kern="100" dirty="0">
                <a:effectLst/>
                <a:latin typeface="Open Sans" panose="020B0606030504020204" pitchFamily="34" charset="0"/>
                <a:ea typeface="Open Sans" panose="020B0606030504020204" pitchFamily="34" charset="0"/>
                <a:cs typeface="Open Sans" panose="020B0606030504020204" pitchFamily="34" charset="0"/>
              </a:rPr>
              <a:t>np. digitalizacja procesów (innowacja procesowa).</a:t>
            </a: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a:extLst>
              <a:ext uri="{FF2B5EF4-FFF2-40B4-BE49-F238E27FC236}">
                <a16:creationId xmlns:a16="http://schemas.microsoft.com/office/drawing/2014/main" id="{53F29BCC-9603-4AFA-46C6-C3B07C6E4209}"/>
              </a:ext>
            </a:extLst>
          </p:cNvPr>
          <p:cNvSpPr>
            <a:spLocks noGrp="1"/>
          </p:cNvSpPr>
          <p:nvPr>
            <p:ph type="sldNum" sz="quarter" idx="10"/>
          </p:nvPr>
        </p:nvSpPr>
        <p:spPr/>
        <p:txBody>
          <a:bodyPr/>
          <a:lstStyle/>
          <a:p>
            <a:fld id="{F8C0183B-A19B-450E-9615-6C83693937D9}" type="slidenum">
              <a:rPr lang="pl-PL" smtClean="0"/>
              <a:t>6</a:t>
            </a:fld>
            <a:endParaRPr lang="pl-PL"/>
          </a:p>
        </p:txBody>
      </p:sp>
      <p:sp>
        <p:nvSpPr>
          <p:cNvPr id="5" name="Tytuł 1">
            <a:extLst>
              <a:ext uri="{FF2B5EF4-FFF2-40B4-BE49-F238E27FC236}">
                <a16:creationId xmlns:a16="http://schemas.microsoft.com/office/drawing/2014/main" id="{99197C97-911D-4812-0508-683CC03B8C25}"/>
              </a:ext>
            </a:extLst>
          </p:cNvPr>
          <p:cNvSpPr txBox="1">
            <a:spLocks/>
          </p:cNvSpPr>
          <p:nvPr/>
        </p:nvSpPr>
        <p:spPr>
          <a:xfrm>
            <a:off x="632389" y="308989"/>
            <a:ext cx="5029796"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4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pic>
        <p:nvPicPr>
          <p:cNvPr id="13" name="Grafika 12" descr="Robota z podniesionym ramieniem">
            <a:extLst>
              <a:ext uri="{FF2B5EF4-FFF2-40B4-BE49-F238E27FC236}">
                <a16:creationId xmlns:a16="http://schemas.microsoft.com/office/drawing/2014/main" id="{2E96A1AB-9535-9138-9BAA-3D650E58A9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54430" y="122238"/>
            <a:ext cx="2197453" cy="2197453"/>
          </a:xfrm>
          <a:prstGeom prst="rect">
            <a:avLst/>
          </a:prstGeom>
        </p:spPr>
      </p:pic>
    </p:spTree>
    <p:extLst>
      <p:ext uri="{BB962C8B-B14F-4D97-AF65-F5344CB8AC3E}">
        <p14:creationId xmlns:p14="http://schemas.microsoft.com/office/powerpoint/2010/main" val="207026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050424-47F0-7247-AF77-425E9F665923}"/>
              </a:ext>
            </a:extLst>
          </p:cNvPr>
          <p:cNvSpPr>
            <a:spLocks noGrp="1"/>
          </p:cNvSpPr>
          <p:nvPr>
            <p:ph type="title"/>
          </p:nvPr>
        </p:nvSpPr>
        <p:spPr>
          <a:xfrm>
            <a:off x="1252554" y="638577"/>
            <a:ext cx="8699619" cy="1637601"/>
          </a:xfrm>
        </p:spPr>
        <p:txBody>
          <a:bodyPr>
            <a:normAutofit/>
          </a:bodyPr>
          <a:lstStyle/>
          <a:p>
            <a:pPr algn="ctr"/>
            <a:r>
              <a:rPr lang="pl-PL" sz="2400" dirty="0"/>
              <a:t>Czym jest</a:t>
            </a:r>
            <a:br>
              <a:rPr lang="pl-PL" sz="2400" dirty="0"/>
            </a:br>
            <a:r>
              <a:rPr lang="pl-PL" sz="2400" dirty="0"/>
              <a:t>innowacja procesowa oraz innowacja produktowa?</a:t>
            </a:r>
          </a:p>
        </p:txBody>
      </p:sp>
      <p:sp>
        <p:nvSpPr>
          <p:cNvPr id="3" name="Symbol zastępczy zawartości 2">
            <a:extLst>
              <a:ext uri="{FF2B5EF4-FFF2-40B4-BE49-F238E27FC236}">
                <a16:creationId xmlns:a16="http://schemas.microsoft.com/office/drawing/2014/main" id="{94B75083-76A2-97D7-6007-52E4480B2FEE}"/>
              </a:ext>
            </a:extLst>
          </p:cNvPr>
          <p:cNvSpPr>
            <a:spLocks noGrp="1"/>
          </p:cNvSpPr>
          <p:nvPr>
            <p:ph idx="1"/>
          </p:nvPr>
        </p:nvSpPr>
        <p:spPr>
          <a:xfrm>
            <a:off x="455199" y="1749186"/>
            <a:ext cx="11027035" cy="4470237"/>
          </a:xfrm>
        </p:spPr>
        <p:txBody>
          <a:bodyPr>
            <a:normAutofit/>
          </a:bodyPr>
          <a:lstStyle/>
          <a:p>
            <a:endParaRPr lang="pl-PL" sz="2000" dirty="0"/>
          </a:p>
          <a:p>
            <a:pPr marL="0" indent="0">
              <a:buNone/>
            </a:pPr>
            <a:r>
              <a:rPr lang="pl-PL" sz="2400" b="1" dirty="0"/>
              <a:t>Innowacja produktowa</a:t>
            </a:r>
          </a:p>
          <a:p>
            <a:pPr marL="0" indent="0">
              <a:buNone/>
            </a:pPr>
            <a:r>
              <a:rPr lang="pl-PL" sz="2000" b="1" dirty="0"/>
              <a:t> – </a:t>
            </a:r>
            <a:r>
              <a:rPr lang="pl-PL" sz="2400" b="1" dirty="0"/>
              <a:t>produkt lub usługa, które są </a:t>
            </a:r>
            <a:r>
              <a:rPr lang="pl-PL" sz="2400" b="1" dirty="0">
                <a:solidFill>
                  <a:schemeClr val="tx2">
                    <a:lumMod val="60000"/>
                    <a:lumOff val="40000"/>
                  </a:schemeClr>
                </a:solidFill>
              </a:rPr>
              <a:t>nowe lub znacząco ulepszone </a:t>
            </a:r>
            <a:r>
              <a:rPr lang="pl-PL" sz="2400" b="1" dirty="0"/>
              <a:t>w zakresie swoich cech lub zastosowań.</a:t>
            </a:r>
          </a:p>
          <a:p>
            <a:pPr marL="0" indent="0">
              <a:buNone/>
            </a:pPr>
            <a:r>
              <a:rPr lang="pl-PL" sz="2400" b="1" dirty="0"/>
              <a:t> Innowacje </a:t>
            </a:r>
            <a:r>
              <a:rPr lang="pl-PL" sz="2400" b="1" u="sng" dirty="0">
                <a:solidFill>
                  <a:schemeClr val="tx2">
                    <a:lumMod val="60000"/>
                    <a:lumOff val="40000"/>
                  </a:schemeClr>
                </a:solidFill>
              </a:rPr>
              <a:t>muszą być nowością dla wspieranego przedsiębiorstwa</a:t>
            </a:r>
            <a:r>
              <a:rPr lang="pl-PL" sz="2400" dirty="0">
                <a:solidFill>
                  <a:schemeClr val="tx2">
                    <a:lumMod val="60000"/>
                    <a:lumOff val="40000"/>
                  </a:schemeClr>
                </a:solidFill>
              </a:rPr>
              <a:t>,              </a:t>
            </a:r>
            <a:r>
              <a:rPr lang="pl-PL" sz="2400" b="1" dirty="0"/>
              <a:t>ale</a:t>
            </a:r>
            <a:r>
              <a:rPr lang="pl-PL" sz="2400" dirty="0">
                <a:solidFill>
                  <a:schemeClr val="tx2">
                    <a:lumMod val="60000"/>
                    <a:lumOff val="40000"/>
                  </a:schemeClr>
                </a:solidFill>
              </a:rPr>
              <a:t> </a:t>
            </a:r>
            <a:r>
              <a:rPr lang="pl-PL" sz="2400" b="1" dirty="0">
                <a:solidFill>
                  <a:schemeClr val="tx2">
                    <a:lumMod val="60000"/>
                    <a:lumOff val="40000"/>
                  </a:schemeClr>
                </a:solidFill>
              </a:rPr>
              <a:t>nie muszą być nowością dla rynku</a:t>
            </a:r>
            <a:r>
              <a:rPr lang="pl-PL" sz="2000" dirty="0"/>
              <a:t>. </a:t>
            </a:r>
          </a:p>
          <a:p>
            <a:pPr marL="0" indent="0">
              <a:buNone/>
            </a:pPr>
            <a:endParaRPr lang="pl-PL" sz="2000" dirty="0"/>
          </a:p>
          <a:p>
            <a:pPr marL="0" indent="0">
              <a:buNone/>
            </a:pPr>
            <a:r>
              <a:rPr lang="pl-PL" sz="2400" b="1" dirty="0"/>
              <a:t>Innowacja procesowa </a:t>
            </a:r>
          </a:p>
          <a:p>
            <a:pPr marL="0" indent="0">
              <a:buNone/>
            </a:pPr>
            <a:r>
              <a:rPr lang="pl-PL" sz="2400" b="1" dirty="0"/>
              <a:t>– to wdrożenie </a:t>
            </a:r>
            <a:r>
              <a:rPr lang="pl-PL" sz="2400" b="1" dirty="0">
                <a:solidFill>
                  <a:schemeClr val="tx2">
                    <a:lumMod val="60000"/>
                    <a:lumOff val="40000"/>
                  </a:schemeClr>
                </a:solidFill>
              </a:rPr>
              <a:t>nowego lub znacząco ulepszonego </a:t>
            </a:r>
            <a:r>
              <a:rPr lang="pl-PL" sz="2400" b="1" dirty="0"/>
              <a:t>procesu produkcyjnego</a:t>
            </a:r>
            <a:r>
              <a:rPr lang="pl-PL" sz="2400" dirty="0"/>
              <a:t>, sposobu dystrybucji lub działalności wspierającej. Innowacje </a:t>
            </a:r>
            <a:r>
              <a:rPr lang="pl-PL" sz="2400" b="1" u="sng" dirty="0">
                <a:solidFill>
                  <a:schemeClr val="tx2">
                    <a:lumMod val="60000"/>
                    <a:lumOff val="40000"/>
                  </a:schemeClr>
                </a:solidFill>
              </a:rPr>
              <a:t>muszą być nowością dla wspieranego przedsiębiorstwa</a:t>
            </a:r>
            <a:r>
              <a:rPr lang="pl-PL" sz="2400" dirty="0">
                <a:solidFill>
                  <a:schemeClr val="tx2">
                    <a:lumMod val="60000"/>
                    <a:lumOff val="40000"/>
                  </a:schemeClr>
                </a:solidFill>
              </a:rPr>
              <a:t>, </a:t>
            </a:r>
          </a:p>
          <a:p>
            <a:pPr marL="0" indent="0">
              <a:buNone/>
            </a:pPr>
            <a:r>
              <a:rPr lang="pl-PL" sz="2400" b="1" dirty="0"/>
              <a:t>ale</a:t>
            </a:r>
            <a:r>
              <a:rPr lang="pl-PL" sz="2400" dirty="0">
                <a:solidFill>
                  <a:schemeClr val="tx2">
                    <a:lumMod val="60000"/>
                    <a:lumOff val="40000"/>
                  </a:schemeClr>
                </a:solidFill>
              </a:rPr>
              <a:t> </a:t>
            </a:r>
            <a:r>
              <a:rPr lang="pl-PL" sz="2400" b="1" dirty="0">
                <a:solidFill>
                  <a:schemeClr val="tx2">
                    <a:lumMod val="60000"/>
                    <a:lumOff val="40000"/>
                  </a:schemeClr>
                </a:solidFill>
              </a:rPr>
              <a:t>nie muszą być nowością na rynku</a:t>
            </a:r>
            <a:r>
              <a:rPr lang="pl-PL" sz="2400" dirty="0"/>
              <a:t>. </a:t>
            </a:r>
          </a:p>
        </p:txBody>
      </p:sp>
      <p:sp>
        <p:nvSpPr>
          <p:cNvPr id="4" name="Symbol zastępczy numeru slajdu 3">
            <a:extLst>
              <a:ext uri="{FF2B5EF4-FFF2-40B4-BE49-F238E27FC236}">
                <a16:creationId xmlns:a16="http://schemas.microsoft.com/office/drawing/2014/main" id="{DB9B61C5-793E-8F7E-36F4-A6AAEC8353BC}"/>
              </a:ext>
            </a:extLst>
          </p:cNvPr>
          <p:cNvSpPr>
            <a:spLocks noGrp="1"/>
          </p:cNvSpPr>
          <p:nvPr>
            <p:ph type="sldNum" sz="quarter" idx="10"/>
          </p:nvPr>
        </p:nvSpPr>
        <p:spPr/>
        <p:txBody>
          <a:bodyPr/>
          <a:lstStyle/>
          <a:p>
            <a:fld id="{F8C0183B-A19B-450E-9615-6C83693937D9}" type="slidenum">
              <a:rPr lang="pl-PL" smtClean="0"/>
              <a:t>7</a:t>
            </a:fld>
            <a:endParaRPr lang="pl-PL"/>
          </a:p>
        </p:txBody>
      </p:sp>
      <p:pic>
        <p:nvPicPr>
          <p:cNvPr id="5" name="Obraz 4">
            <a:extLst>
              <a:ext uri="{FF2B5EF4-FFF2-40B4-BE49-F238E27FC236}">
                <a16:creationId xmlns:a16="http://schemas.microsoft.com/office/drawing/2014/main" id="{A121522C-156E-7C63-E802-D528856A1EF0}"/>
              </a:ext>
            </a:extLst>
          </p:cNvPr>
          <p:cNvPicPr>
            <a:picLocks noChangeAspect="1"/>
          </p:cNvPicPr>
          <p:nvPr/>
        </p:nvPicPr>
        <p:blipFill>
          <a:blip r:embed="rId2"/>
          <a:srcRect l="78202" t="59344" r="15189" b="18594"/>
          <a:stretch/>
        </p:blipFill>
        <p:spPr>
          <a:xfrm>
            <a:off x="9507343" y="0"/>
            <a:ext cx="2200274" cy="2066208"/>
          </a:xfrm>
          <a:prstGeom prst="rect">
            <a:avLst/>
          </a:prstGeom>
        </p:spPr>
      </p:pic>
      <p:sp>
        <p:nvSpPr>
          <p:cNvPr id="6" name="Tytuł 1">
            <a:extLst>
              <a:ext uri="{FF2B5EF4-FFF2-40B4-BE49-F238E27FC236}">
                <a16:creationId xmlns:a16="http://schemas.microsoft.com/office/drawing/2014/main" id="{ECDC29B2-C699-729A-CD6E-EDD95E09D722}"/>
              </a:ext>
            </a:extLst>
          </p:cNvPr>
          <p:cNvSpPr txBox="1">
            <a:spLocks/>
          </p:cNvSpPr>
          <p:nvPr/>
        </p:nvSpPr>
        <p:spPr>
          <a:xfrm>
            <a:off x="803304" y="246045"/>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spTree>
    <p:extLst>
      <p:ext uri="{BB962C8B-B14F-4D97-AF65-F5344CB8AC3E}">
        <p14:creationId xmlns:p14="http://schemas.microsoft.com/office/powerpoint/2010/main" val="158558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C70CBF-8C78-950E-D490-6F80D072BF1B}"/>
              </a:ext>
            </a:extLst>
          </p:cNvPr>
          <p:cNvSpPr>
            <a:spLocks noGrp="1"/>
          </p:cNvSpPr>
          <p:nvPr>
            <p:ph type="title"/>
          </p:nvPr>
        </p:nvSpPr>
        <p:spPr>
          <a:xfrm>
            <a:off x="261938" y="612775"/>
            <a:ext cx="10649114" cy="627303"/>
          </a:xfrm>
        </p:spPr>
        <p:txBody>
          <a:bodyPr>
            <a:normAutofit/>
          </a:bodyPr>
          <a:lstStyle/>
          <a:p>
            <a:pPr algn="ctr"/>
            <a:r>
              <a:rPr lang="pl-PL" sz="2400" kern="100" dirty="0">
                <a:latin typeface="Open Sans" panose="020B0606030504020204" pitchFamily="34" charset="0"/>
                <a:ea typeface="Open Sans" panose="020B0606030504020204" pitchFamily="34" charset="0"/>
                <a:cs typeface="Open Sans" panose="020B0606030504020204" pitchFamily="34" charset="0"/>
              </a:rPr>
              <a:t>W</a:t>
            </a:r>
            <a:r>
              <a:rPr lang="pl-PL" sz="2400" kern="100" dirty="0">
                <a:effectLst/>
                <a:latin typeface="Open Sans" panose="020B0606030504020204" pitchFamily="34" charset="0"/>
                <a:ea typeface="Open Sans" panose="020B0606030504020204" pitchFamily="34" charset="0"/>
                <a:cs typeface="Open Sans" panose="020B0606030504020204" pitchFamily="34" charset="0"/>
              </a:rPr>
              <a:t>drożenie wyników prac badawczo-rozwojowych (B+R)</a:t>
            </a:r>
            <a:endParaRPr lang="pl-PL" sz="2400" dirty="0"/>
          </a:p>
        </p:txBody>
      </p:sp>
      <p:sp>
        <p:nvSpPr>
          <p:cNvPr id="3" name="Symbol zastępczy zawartości 2">
            <a:extLst>
              <a:ext uri="{FF2B5EF4-FFF2-40B4-BE49-F238E27FC236}">
                <a16:creationId xmlns:a16="http://schemas.microsoft.com/office/drawing/2014/main" id="{B7666777-3D89-F813-9027-E36FF7A947E4}"/>
              </a:ext>
            </a:extLst>
          </p:cNvPr>
          <p:cNvSpPr>
            <a:spLocks noGrp="1"/>
          </p:cNvSpPr>
          <p:nvPr>
            <p:ph idx="1"/>
          </p:nvPr>
        </p:nvSpPr>
        <p:spPr>
          <a:xfrm>
            <a:off x="450937" y="1453019"/>
            <a:ext cx="10570405" cy="5022845"/>
          </a:xfrm>
        </p:spPr>
        <p:txBody>
          <a:bodyPr/>
          <a:lstStyle/>
          <a:p>
            <a:pPr>
              <a:buFont typeface="Wingdings" panose="05000000000000000000" pitchFamily="2" charset="2"/>
              <a:buChar char="Ø"/>
            </a:pPr>
            <a:r>
              <a:rPr lang="pl-PL" sz="2400" b="1"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projekt dotyczy wdrożenia wyników prac badawczo-rozwojowych, we wniosku Ostateczny Odbiorca jest zobowiązany do przedstawienia wyników prac B+R podlegających wdrożeniu                  wraz z opisem sposobu ich wdrożenia</a:t>
            </a:r>
            <a:r>
              <a:rPr lang="pl-PL" sz="2400" b="1" dirty="0">
                <a:effectLst/>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sz="2000" b="1" dirty="0">
                <a:effectLst/>
                <a:latin typeface="Open Sans" panose="020B0606030504020204" pitchFamily="34" charset="0"/>
                <a:ea typeface="Open Sans" panose="020B0606030504020204" pitchFamily="34" charset="0"/>
                <a:cs typeface="Open Sans" panose="020B0606030504020204" pitchFamily="34" charset="0"/>
              </a:rPr>
              <a:t>Wyniki badań powinny zapewniać Ostatecznemu Odbiorcy odpowiedni poziom uprawnień, pozwalający na wykorzystanie wyników prac B+R zgodnie z opisem i celami projektu. </a:t>
            </a:r>
          </a:p>
          <a:p>
            <a:pPr>
              <a:buFont typeface="Wingdings" panose="05000000000000000000" pitchFamily="2" charset="2"/>
              <a:buChar char="Ø"/>
            </a:pPr>
            <a:r>
              <a:rPr lang="pl-PL" sz="2400" b="1" dirty="0">
                <a:latin typeface="Open Sans" panose="020B0606030504020204" pitchFamily="34" charset="0"/>
                <a:ea typeface="Open Sans" panose="020B0606030504020204" pitchFamily="34" charset="0"/>
                <a:cs typeface="Open Sans" panose="020B0606030504020204" pitchFamily="34" charset="0"/>
              </a:rPr>
              <a:t>Dokumentami potwierdzającymi mogłyby być: raport z przeprowadzonych badań wraz z wynikami prac B+R </a:t>
            </a:r>
            <a:r>
              <a:rPr lang="pl-PL" sz="2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(badania własne</a:t>
            </a:r>
            <a:r>
              <a:rPr lang="pl-PL" sz="2400" b="1" dirty="0">
                <a:latin typeface="Open Sans" panose="020B0606030504020204" pitchFamily="34" charset="0"/>
                <a:ea typeface="Open Sans" panose="020B0606030504020204" pitchFamily="34" charset="0"/>
                <a:cs typeface="Open Sans" panose="020B0606030504020204" pitchFamily="34" charset="0"/>
              </a:rPr>
              <a:t>)</a:t>
            </a:r>
            <a:r>
              <a:rPr lang="pl-PL" sz="2400" dirty="0">
                <a:latin typeface="Open Sans" panose="020B0606030504020204" pitchFamily="34" charset="0"/>
                <a:ea typeface="Open Sans" panose="020B0606030504020204" pitchFamily="34" charset="0"/>
                <a:cs typeface="Open Sans" panose="020B0606030504020204" pitchFamily="34" charset="0"/>
              </a:rPr>
              <a:t> </a:t>
            </a:r>
          </a:p>
          <a:p>
            <a:pPr>
              <a:buFont typeface="Wingdings" panose="05000000000000000000" pitchFamily="2" charset="2"/>
              <a:buChar char="Ø"/>
            </a:pPr>
            <a:r>
              <a:rPr lang="pl-PL" sz="2400" dirty="0">
                <a:latin typeface="Open Sans" panose="020B0606030504020204" pitchFamily="34" charset="0"/>
                <a:ea typeface="Open Sans" panose="020B0606030504020204" pitchFamily="34" charset="0"/>
                <a:cs typeface="Open Sans" panose="020B0606030504020204" pitchFamily="34" charset="0"/>
              </a:rPr>
              <a:t>i</a:t>
            </a:r>
            <a:r>
              <a:rPr lang="pl-PL" sz="2400" b="1" dirty="0">
                <a:latin typeface="Open Sans" panose="020B0606030504020204" pitchFamily="34" charset="0"/>
                <a:ea typeface="Open Sans" panose="020B0606030504020204" pitchFamily="34" charset="0"/>
                <a:cs typeface="Open Sans" panose="020B0606030504020204" pitchFamily="34" charset="0"/>
              </a:rPr>
              <a:t>/lub np.: </a:t>
            </a:r>
            <a:r>
              <a:rPr lang="pl-PL" sz="24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umowa potwierdzająca zakup wyników prac B+R, patentu, licencji, umowy cywilnoprawne, raporty, sprawozdania merytoryczne z przeprowadzonych badań, testów i walidacji prototypów, projektów pilotażowych</a:t>
            </a:r>
            <a:r>
              <a:rPr lang="pl-PL" sz="24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pl-PL" sz="2400" b="1"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F52ABD32-419F-8191-7AA6-ED8DB8FC81E6}"/>
              </a:ext>
            </a:extLst>
          </p:cNvPr>
          <p:cNvSpPr>
            <a:spLocks noGrp="1"/>
          </p:cNvSpPr>
          <p:nvPr>
            <p:ph type="sldNum" sz="quarter" idx="10"/>
          </p:nvPr>
        </p:nvSpPr>
        <p:spPr/>
        <p:txBody>
          <a:bodyPr/>
          <a:lstStyle/>
          <a:p>
            <a:fld id="{F8C0183B-A19B-450E-9615-6C83693937D9}" type="slidenum">
              <a:rPr lang="pl-PL" smtClean="0"/>
              <a:t>8</a:t>
            </a:fld>
            <a:endParaRPr lang="pl-PL"/>
          </a:p>
        </p:txBody>
      </p:sp>
      <p:pic>
        <p:nvPicPr>
          <p:cNvPr id="5" name="Obraz 4">
            <a:extLst>
              <a:ext uri="{FF2B5EF4-FFF2-40B4-BE49-F238E27FC236}">
                <a16:creationId xmlns:a16="http://schemas.microsoft.com/office/drawing/2014/main" id="{C3BE2892-EBE0-3F6B-9D2F-A84DAD986AA1}"/>
              </a:ext>
            </a:extLst>
          </p:cNvPr>
          <p:cNvPicPr>
            <a:picLocks noChangeAspect="1"/>
          </p:cNvPicPr>
          <p:nvPr/>
        </p:nvPicPr>
        <p:blipFill>
          <a:blip r:embed="rId2"/>
          <a:srcRect l="66406" t="43927" r="25313" b="29166"/>
          <a:stretch/>
        </p:blipFill>
        <p:spPr>
          <a:xfrm>
            <a:off x="10030449" y="5130422"/>
            <a:ext cx="2156897" cy="1558383"/>
          </a:xfrm>
          <a:prstGeom prst="rect">
            <a:avLst/>
          </a:prstGeom>
        </p:spPr>
      </p:pic>
      <p:sp>
        <p:nvSpPr>
          <p:cNvPr id="6" name="Tytuł 1">
            <a:extLst>
              <a:ext uri="{FF2B5EF4-FFF2-40B4-BE49-F238E27FC236}">
                <a16:creationId xmlns:a16="http://schemas.microsoft.com/office/drawing/2014/main" id="{23B17A21-2CE3-F076-E5AF-4C85CEC3F136}"/>
              </a:ext>
            </a:extLst>
          </p:cNvPr>
          <p:cNvSpPr txBox="1">
            <a:spLocks/>
          </p:cNvSpPr>
          <p:nvPr/>
        </p:nvSpPr>
        <p:spPr>
          <a:xfrm>
            <a:off x="803304" y="246045"/>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spTree>
    <p:extLst>
      <p:ext uri="{BB962C8B-B14F-4D97-AF65-F5344CB8AC3E}">
        <p14:creationId xmlns:p14="http://schemas.microsoft.com/office/powerpoint/2010/main" val="165855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738AAD5B-4E1A-6B8A-028A-5B8CF33CB9DC}"/>
              </a:ext>
            </a:extLst>
          </p:cNvPr>
          <p:cNvPicPr>
            <a:picLocks noChangeAspect="1"/>
          </p:cNvPicPr>
          <p:nvPr/>
        </p:nvPicPr>
        <p:blipFill>
          <a:blip r:embed="rId2"/>
          <a:srcRect l="78593" t="53889" r="13282" b="16389"/>
          <a:stretch/>
        </p:blipFill>
        <p:spPr>
          <a:xfrm>
            <a:off x="8802253" y="4694018"/>
            <a:ext cx="2272307" cy="1760258"/>
          </a:xfrm>
          <a:prstGeom prst="rect">
            <a:avLst/>
          </a:prstGeom>
        </p:spPr>
      </p:pic>
      <p:sp>
        <p:nvSpPr>
          <p:cNvPr id="2" name="Tytuł 1">
            <a:extLst>
              <a:ext uri="{FF2B5EF4-FFF2-40B4-BE49-F238E27FC236}">
                <a16:creationId xmlns:a16="http://schemas.microsoft.com/office/drawing/2014/main" id="{747D548C-2190-5ACD-63DB-848A40849A78}"/>
              </a:ext>
            </a:extLst>
          </p:cNvPr>
          <p:cNvSpPr>
            <a:spLocks noGrp="1"/>
          </p:cNvSpPr>
          <p:nvPr>
            <p:ph type="title"/>
          </p:nvPr>
        </p:nvSpPr>
        <p:spPr>
          <a:xfrm>
            <a:off x="1168614" y="513568"/>
            <a:ext cx="9852728" cy="588157"/>
          </a:xfrm>
        </p:spPr>
        <p:txBody>
          <a:bodyPr>
            <a:normAutofit/>
          </a:bodyPr>
          <a:lstStyle/>
          <a:p>
            <a:pPr algn="ctr"/>
            <a:r>
              <a:rPr lang="pl-PL" sz="2400" kern="100" dirty="0">
                <a:latin typeface="Open Sans" panose="020B0606030504020204" pitchFamily="34" charset="0"/>
                <a:ea typeface="Open Sans" panose="020B0606030504020204" pitchFamily="34" charset="0"/>
                <a:cs typeface="Open Sans" panose="020B0606030504020204" pitchFamily="34" charset="0"/>
              </a:rPr>
              <a:t>Technologie informacyjno‑komunikacyjne</a:t>
            </a:r>
          </a:p>
        </p:txBody>
      </p:sp>
      <p:sp>
        <p:nvSpPr>
          <p:cNvPr id="3" name="Symbol zastępczy zawartości 2">
            <a:extLst>
              <a:ext uri="{FF2B5EF4-FFF2-40B4-BE49-F238E27FC236}">
                <a16:creationId xmlns:a16="http://schemas.microsoft.com/office/drawing/2014/main" id="{CF4C971D-7468-92E3-E045-9091C4BFBB56}"/>
              </a:ext>
            </a:extLst>
          </p:cNvPr>
          <p:cNvSpPr>
            <a:spLocks noGrp="1"/>
          </p:cNvSpPr>
          <p:nvPr>
            <p:ph idx="1"/>
          </p:nvPr>
        </p:nvSpPr>
        <p:spPr>
          <a:xfrm>
            <a:off x="568325" y="1346200"/>
            <a:ext cx="10955620" cy="2413951"/>
          </a:xfrm>
        </p:spPr>
        <p:txBody>
          <a:bodyPr>
            <a:normAutofit fontScale="25000" lnSpcReduction="20000"/>
          </a:bodyPr>
          <a:lstStyle/>
          <a:p>
            <a:pPr>
              <a:buFont typeface="Wingdings" panose="05000000000000000000" pitchFamily="2" charset="2"/>
              <a:buChar char="q"/>
            </a:pPr>
            <a:endParaRPr lang="pl-PL" b="0"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sz="9600" b="1"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rPr>
              <a:t>Technologie informacyjno‑komunikacyjne obejmują zakup:</a:t>
            </a:r>
          </a:p>
          <a:p>
            <a:pPr>
              <a:buFont typeface="Wingdings" panose="05000000000000000000" pitchFamily="2" charset="2"/>
              <a:buChar char="Ø"/>
            </a:pPr>
            <a:r>
              <a:rPr lang="pl-PL" sz="9600" b="0"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rPr>
              <a:t>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sprzętu, oprogramowania, usługi informatycznych</a:t>
            </a:r>
            <a:r>
              <a:rPr lang="pl-PL" sz="96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telekomunikacyjne</a:t>
            </a:r>
            <a:r>
              <a:rPr lang="pl-PL" sz="9600" b="0"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zasobów sieciowych</a:t>
            </a:r>
            <a:r>
              <a:rPr lang="pl-PL" sz="9600" b="0"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rPr>
              <a:t>. </a:t>
            </a:r>
          </a:p>
          <a:p>
            <a:pPr>
              <a:buFont typeface="Wingdings" panose="05000000000000000000" pitchFamily="2" charset="2"/>
              <a:buChar char="Ø"/>
            </a:pPr>
            <a:r>
              <a:rPr lang="pl-PL" sz="9600" b="1"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rPr>
              <a:t>Ich wspólne wykorzystanie pozwala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tworzyć,</a:t>
            </a:r>
            <a:r>
              <a:rPr lang="pl-PL" sz="9600" b="0"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gromadzić</a:t>
            </a:r>
            <a:r>
              <a:rPr lang="pl-PL" sz="9600" b="0"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przetwarzać i</a:t>
            </a:r>
            <a:r>
              <a:rPr lang="pl-PL" sz="9600" b="0"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przesyłać</a:t>
            </a:r>
            <a:r>
              <a:rPr lang="pl-PL" sz="9600" b="0"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sz="9600" b="1"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rPr>
              <a:t>informacje w formie elektronicznej, </a:t>
            </a:r>
          </a:p>
          <a:p>
            <a:pPr marL="0" indent="0">
              <a:buNone/>
            </a:pPr>
            <a:r>
              <a:rPr lang="pl-PL" sz="9600" b="1"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rPr>
              <a:t>a także </a:t>
            </a:r>
            <a:r>
              <a:rPr lang="pl-PL" sz="9600" b="1" i="0" dirty="0">
                <a:solidFill>
                  <a:schemeClr val="tx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rPr>
              <a:t>integrować i komunikować się między maszynami, ludźmi i organizacjami.</a:t>
            </a:r>
          </a:p>
          <a:p>
            <a:pPr>
              <a:buFont typeface="Wingdings" panose="05000000000000000000" pitchFamily="2" charset="2"/>
              <a:buChar char="Ø"/>
            </a:pPr>
            <a:endParaRPr lang="pl-PL" b="0" i="0" dirty="0">
              <a:solidFill>
                <a:srgbClr val="1B1B1B"/>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8BC05A4B-7BEC-E8CA-3B27-3311C9BBA379}"/>
              </a:ext>
            </a:extLst>
          </p:cNvPr>
          <p:cNvSpPr>
            <a:spLocks noGrp="1"/>
          </p:cNvSpPr>
          <p:nvPr>
            <p:ph type="sldNum" sz="quarter" idx="10"/>
          </p:nvPr>
        </p:nvSpPr>
        <p:spPr/>
        <p:txBody>
          <a:bodyPr/>
          <a:lstStyle/>
          <a:p>
            <a:fld id="{F8C0183B-A19B-450E-9615-6C83693937D9}" type="slidenum">
              <a:rPr lang="pl-PL" smtClean="0"/>
              <a:t>9</a:t>
            </a:fld>
            <a:endParaRPr lang="pl-PL"/>
          </a:p>
        </p:txBody>
      </p:sp>
      <p:sp>
        <p:nvSpPr>
          <p:cNvPr id="6" name="Tytuł 1">
            <a:extLst>
              <a:ext uri="{FF2B5EF4-FFF2-40B4-BE49-F238E27FC236}">
                <a16:creationId xmlns:a16="http://schemas.microsoft.com/office/drawing/2014/main" id="{915135C6-98E1-2771-B2F4-24056F5CE91D}"/>
              </a:ext>
            </a:extLst>
          </p:cNvPr>
          <p:cNvSpPr txBox="1">
            <a:spLocks/>
          </p:cNvSpPr>
          <p:nvPr/>
        </p:nvSpPr>
        <p:spPr>
          <a:xfrm>
            <a:off x="876300" y="220243"/>
            <a:ext cx="4799060" cy="392532"/>
          </a:xfrm>
          <a:prstGeom prst="rect">
            <a:avLst/>
          </a:prstGeom>
        </p:spPr>
        <p:txBody>
          <a:bodyPr vert="horz" lIns="0" tIns="0" rIns="0" bIns="0" rtlCol="0" anchor="t" anchorCtr="0">
            <a:noAutofit/>
          </a:bodyPr>
          <a:lstStyle>
            <a:lvl1pPr algn="l" defTabSz="914382" rtl="0" eaLnBrk="1" latinLnBrk="0" hangingPunct="1">
              <a:lnSpc>
                <a:spcPts val="3265"/>
              </a:lnSpc>
              <a:spcBef>
                <a:spcPct val="0"/>
              </a:spcBef>
              <a:buNone/>
              <a:defRPr sz="2540" b="1" kern="1200">
                <a:solidFill>
                  <a:schemeClr val="tx2"/>
                </a:solidFill>
                <a:latin typeface="Open Sans" pitchFamily="2" charset="0"/>
                <a:ea typeface="Open Sans" pitchFamily="2" charset="0"/>
                <a:cs typeface="Open Sans" pitchFamily="2" charset="0"/>
              </a:defRPr>
            </a:lvl1pPr>
          </a:lstStyle>
          <a:p>
            <a:pPr algn="ctr"/>
            <a:br>
              <a:rPr lang="pl-PL" sz="2000" dirty="0">
                <a:latin typeface="Open Sans" panose="020B0606030504020204" pitchFamily="34" charset="0"/>
                <a:ea typeface="Open Sans" panose="020B0606030504020204" pitchFamily="34" charset="0"/>
                <a:cs typeface="Open Sans" panose="020B0606030504020204" pitchFamily="34" charset="0"/>
              </a:rPr>
            </a:br>
            <a:endParaRPr lang="pl-PL" sz="2000" dirty="0"/>
          </a:p>
        </p:txBody>
      </p:sp>
    </p:spTree>
    <p:extLst>
      <p:ext uri="{BB962C8B-B14F-4D97-AF65-F5344CB8AC3E}">
        <p14:creationId xmlns:p14="http://schemas.microsoft.com/office/powerpoint/2010/main" val="2539487134"/>
      </p:ext>
    </p:extLst>
  </p:cSld>
  <p:clrMapOvr>
    <a:masterClrMapping/>
  </p:clrMapOvr>
</p:sld>
</file>

<file path=ppt/theme/theme1.xml><?xml version="1.0" encoding="utf-8"?>
<a:theme xmlns:a="http://schemas.openxmlformats.org/drawingml/2006/main" name="Fundusze Europejski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 Europejskie" id="{C2867B97-9FDC-4A16-906F-90203E6C3183}" vid="{3339AEF6-AC3C-4012-8CB2-53B7481A8952}"/>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3363</TotalTime>
  <Words>3269</Words>
  <Application>Microsoft Office PowerPoint</Application>
  <PresentationFormat>Panoramiczny</PresentationFormat>
  <Paragraphs>352</Paragraphs>
  <Slides>29</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29</vt:i4>
      </vt:variant>
    </vt:vector>
  </HeadingPairs>
  <TitlesOfParts>
    <vt:vector size="37" baseType="lpstr">
      <vt:lpstr>-apple-system</vt:lpstr>
      <vt:lpstr>Aptos</vt:lpstr>
      <vt:lpstr>Arial</vt:lpstr>
      <vt:lpstr>Calibri</vt:lpstr>
      <vt:lpstr>Open Sans</vt:lpstr>
      <vt:lpstr>tide_sans_cond300_lil_kahuna</vt:lpstr>
      <vt:lpstr>Wingdings</vt:lpstr>
      <vt:lpstr>Fundusze Europejskie</vt:lpstr>
      <vt:lpstr>Pożyczka Inwestycyjna i OZE  dla Regionu Mazowieckiego Regionalnego (RMR) 2021-2027  UG Przyłęk, 07.08.2025 r. godz. 14.00                                                                                                               </vt:lpstr>
      <vt:lpstr>Plan prezentacji </vt:lpstr>
      <vt:lpstr>Prezentacja programu PowerPoint</vt:lpstr>
      <vt:lpstr>Pożyczka Inwestycyjna dla Regionu Mazowieckiego Regionalnego (RMR)  – podstawowe informacje</vt:lpstr>
      <vt:lpstr> </vt:lpstr>
      <vt:lpstr>Co można sfinansować?</vt:lpstr>
      <vt:lpstr>Czym jest innowacja procesowa oraz innowacja produktowa?</vt:lpstr>
      <vt:lpstr>Wdrożenie wyników prac badawczo-rozwojowych (B+R)</vt:lpstr>
      <vt:lpstr>Technologie informacyjno‑komunikacyjne</vt:lpstr>
      <vt:lpstr>Preferencje w finansowaniu </vt:lpstr>
      <vt:lpstr>Prezentacja programu PowerPoint</vt:lpstr>
      <vt:lpstr>Jak złożyć wniosek? </vt:lpstr>
      <vt:lpstr>Gdzie złożyć wniosek?</vt:lpstr>
      <vt:lpstr>Gdzie złożyć wniosek?</vt:lpstr>
      <vt:lpstr> Pożyczka na OZE dla przedsiębiorstw w RMR  - informacje podstawowe  </vt:lpstr>
      <vt:lpstr>Pożyczki mogą sfinansować następujący typy inwestycji:</vt:lpstr>
      <vt:lpstr>Preferencje – obniżenie oprocentowania</vt:lpstr>
      <vt:lpstr>Preferencje - umorzenia</vt:lpstr>
      <vt:lpstr>Pożyczka na OZE dla podmiotów innych niż przedsiębiorstwa w RMR  – informacje podstawowe   </vt:lpstr>
      <vt:lpstr>Kto może składać wniosek o pożyczkę?</vt:lpstr>
      <vt:lpstr>Pożyczki mogą sfinansować następujący typy inwestycji:</vt:lpstr>
      <vt:lpstr>Preferencje – obniżenie oprocentowanie</vt:lpstr>
      <vt:lpstr>Preferencje - umorzenia</vt:lpstr>
      <vt:lpstr>Gdzie złożyć wniosek?</vt:lpstr>
      <vt:lpstr>Produkty dostępne w Regionie Warszawskim Stołecznym (RWS) - informacje w pigułce </vt:lpstr>
      <vt:lpstr>Gdzie złożyć wniosek?</vt:lpstr>
      <vt:lpstr>Gdzie złożyć wniosek?</vt:lpstr>
      <vt:lpstr>Więcej informacji na: </vt:lpstr>
      <vt:lpstr>Dziękuję za uwagę!</vt:lpstr>
    </vt:vector>
  </TitlesOfParts>
  <Company>Bank Gospodarstwa Krajowego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Instrumenty finansowe na OZE i efektywność energetyczną  z Programu Fundusze Europejskie dla Lubelskiego na lata 2021-2027</dc:title>
  <dc:creator>Okulska, Magdalena</dc:creator>
  <cp:lastModifiedBy>Danuta Małek</cp:lastModifiedBy>
  <cp:revision>125</cp:revision>
  <dcterms:created xsi:type="dcterms:W3CDTF">2024-03-18T19:49:03Z</dcterms:created>
  <dcterms:modified xsi:type="dcterms:W3CDTF">2025-08-14T11:51:12Z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68bcff-e2d1-47e2-adc1-b3354af02961_Enabled">
    <vt:lpwstr>true</vt:lpwstr>
  </property>
  <property fmtid="{D5CDD505-2E9C-101B-9397-08002B2CF9AE}" pid="3" name="MSIP_Label_c668bcff-e2d1-47e2-adc1-b3354af02961_SetDate">
    <vt:lpwstr>2024-03-18T21:51:51Z</vt:lpwstr>
  </property>
  <property fmtid="{D5CDD505-2E9C-101B-9397-08002B2CF9AE}" pid="4" name="MSIP_Label_c668bcff-e2d1-47e2-adc1-b3354af02961_Method">
    <vt:lpwstr>Privileged</vt:lpwstr>
  </property>
  <property fmtid="{D5CDD505-2E9C-101B-9397-08002B2CF9AE}" pid="5" name="MSIP_Label_c668bcff-e2d1-47e2-adc1-b3354af02961_Name">
    <vt:lpwstr>c668bcff-e2d1-47e2-adc1-b3354af02961</vt:lpwstr>
  </property>
  <property fmtid="{D5CDD505-2E9C-101B-9397-08002B2CF9AE}" pid="6" name="MSIP_Label_c668bcff-e2d1-47e2-adc1-b3354af02961_SiteId">
    <vt:lpwstr>29bb5b9c-200a-4906-89ef-c651c86ab301</vt:lpwstr>
  </property>
  <property fmtid="{D5CDD505-2E9C-101B-9397-08002B2CF9AE}" pid="7" name="MSIP_Label_c668bcff-e2d1-47e2-adc1-b3354af02961_ActionId">
    <vt:lpwstr>2d08d89f-063a-4f90-89cc-d596e6fc2b43</vt:lpwstr>
  </property>
  <property fmtid="{D5CDD505-2E9C-101B-9397-08002B2CF9AE}" pid="8" name="MSIP_Label_c668bcff-e2d1-47e2-adc1-b3354af02961_ContentBits">
    <vt:lpwstr>0</vt:lpwstr>
  </property>
</Properties>
</file>